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1" r:id="rId6"/>
    <p:sldId id="282" r:id="rId7"/>
    <p:sldId id="283" r:id="rId8"/>
    <p:sldId id="280" r:id="rId9"/>
    <p:sldId id="257" r:id="rId10"/>
    <p:sldId id="275" r:id="rId11"/>
    <p:sldId id="292" r:id="rId12"/>
    <p:sldId id="293" r:id="rId13"/>
    <p:sldId id="288" r:id="rId14"/>
    <p:sldId id="285" r:id="rId15"/>
    <p:sldId id="289" r:id="rId16"/>
    <p:sldId id="286" r:id="rId17"/>
    <p:sldId id="287" r:id="rId18"/>
    <p:sldId id="290" r:id="rId19"/>
    <p:sldId id="297" r:id="rId20"/>
    <p:sldId id="294" r:id="rId21"/>
    <p:sldId id="295" r:id="rId22"/>
    <p:sldId id="279" r:id="rId23"/>
    <p:sldId id="296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256"/>
          </p14:sldIdLst>
        </p14:section>
        <p14:section name="Конструктор, трансформация, добавление заметок, совместная работа, помощник" id="{B9B51309-D148-4332-87C2-07BE32FBCA3B}">
          <p14:sldIdLst>
            <p14:sldId id="271"/>
            <p14:sldId id="282"/>
            <p14:sldId id="283"/>
            <p14:sldId id="280"/>
            <p14:sldId id="257"/>
            <p14:sldId id="275"/>
            <p14:sldId id="292"/>
            <p14:sldId id="293"/>
            <p14:sldId id="288"/>
            <p14:sldId id="285"/>
            <p14:sldId id="289"/>
            <p14:sldId id="286"/>
            <p14:sldId id="287"/>
            <p14:sldId id="290"/>
            <p14:sldId id="297"/>
            <p14:sldId id="294"/>
            <p14:sldId id="295"/>
            <p14:sldId id="279"/>
            <p14:sldId id="296"/>
          </p14:sldIdLst>
        </p14:section>
        <p14:section name="Подробнее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1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D24726"/>
    <a:srgbClr val="DD462F"/>
    <a:srgbClr val="FF9B45"/>
    <a:srgbClr val="D2B4A6"/>
    <a:srgbClr val="F8CFB6"/>
    <a:srgbClr val="F8CAB6"/>
    <a:srgbClr val="923922"/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241" autoAdjust="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8014AD-F481-4E14-9BD9-D47CBAE72461}" type="datetime1">
              <a:rPr lang="ru-RU" smtClean="0"/>
              <a:t>23/10/2023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55C72D-B947-43B7-ACB2-A2F85E78585E}" type="datetime1">
              <a:rPr lang="ru-RU" noProof="0" smtClean="0"/>
              <a:t>23/10/2023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07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22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57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15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63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66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84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 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В режиме слайд-шоу щелкните стрелки, чтобы перейти по ссылкам.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91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 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В режиме слайд-шоу щелкните стрелки, чтобы перейти по ссылкам.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29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3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03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 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В режиме слайд-шоу щелкните стрелки, чтобы перейти по ссылкам.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8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 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В режиме слайд-шоу щелкните стрелки, чтобы перейти по ссылкам.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34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92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93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 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В режиме слайд-шоу щелкните стрелки, чтобы перейти по ссылкам.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1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 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В режиме слайд-шоу щелкните стрелки, чтобы перейти по ссылкам.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7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BEA9688-C9C9-4214-807D-21324925409C}" type="datetime1">
              <a:rPr lang="ru-RU" noProof="0" smtClean="0"/>
              <a:t>23/10/2023</a:t>
            </a:fld>
            <a:endParaRPr lang="ru-RU" noProof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10" name="Прямоугольник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Объект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2EB7719-815B-4B5E-83ED-26C3E4DC4C4F}" type="datetime1">
              <a:rPr lang="ru-RU" noProof="0" smtClean="0"/>
              <a:t>23/10/2023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rb.by/veb-portal-registracii-valyutnyh-dogovorov/form-field-table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by/pki/service/ul/ul_izdanie_so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vd.nbrb.by/nbrbResidentUi/#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nb.by/k-delu/obsluzhivanie/registration-exchange-contracts/%D0%A0%D1%83%D0%BA%D0%BE%D0%B2%D0%BE%D0%B4%D1%81%D1%82%D0%B2%D0%BE%20%D0%BF%D0%BE%D0%BB%D1%8C%D0%B7%D0%BE%D0%B2%D0%B0%D1%82%D0%B5%D0%BB%D1%8F%20%D0%A0%D0%B5%D0%B7%D0%B8%D0%B4%D0%B5%D0%BD%D1%82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ru-RU" sz="4800" b="1" dirty="0" smtClean="0">
                <a:solidFill>
                  <a:schemeClr val="bg1"/>
                </a:solidFill>
              </a:rPr>
              <a:t>Валютное законодательство!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+mj-lt"/>
              </a:rPr>
              <a:t>С учётом изменений с 01.10.2023</a:t>
            </a:r>
            <a:endParaRPr lang="ru-RU" sz="2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ђисунок 4" descr="cid:image001.png@01D2E910.6FACA6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948402"/>
            <a:ext cx="2180433" cy="54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5" y="448056"/>
            <a:ext cx="7717725" cy="640080"/>
          </a:xfrm>
        </p:spPr>
        <p:txBody>
          <a:bodyPr rtlCol="0">
            <a:normAutofit fontScale="90000"/>
          </a:bodyPr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№37 от 12.02.2021 </a:t>
            </a:r>
            <a:b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«О регистрации резидентами валютных договоров»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Объект 17"/>
          <p:cNvSpPr txBox="1">
            <a:spLocks/>
          </p:cNvSpPr>
          <p:nvPr/>
        </p:nvSpPr>
        <p:spPr>
          <a:xfrm>
            <a:off x="541608" y="1296100"/>
            <a:ext cx="8065679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5028" y="1738645"/>
            <a:ext cx="1013304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  <p:sp>
        <p:nvSpPr>
          <p:cNvPr id="10" name="AutoShape 6" descr="00000005"/>
          <p:cNvSpPr>
            <a:spLocks noChangeAspect="1" noChangeArrowheads="1"/>
          </p:cNvSpPr>
          <p:nvPr/>
        </p:nvSpPr>
        <p:spPr bwMode="auto">
          <a:xfrm>
            <a:off x="3302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7651" y="1393371"/>
            <a:ext cx="114218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D24726"/>
                </a:solidFill>
                <a:latin typeface="Segoe UI (Основной текст) (Основной текст)"/>
              </a:rPr>
              <a:t>      </a:t>
            </a:r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Валютный </a:t>
            </a:r>
            <a:r>
              <a:rPr lang="ru-RU" sz="1300" b="1" dirty="0">
                <a:solidFill>
                  <a:srgbClr val="404040"/>
                </a:solidFill>
                <a:latin typeface="Segoe UI (Основной текст) (Основной текст)"/>
              </a:rPr>
              <a:t>договор подлежит регистрации при проведении по нему валютных операций, </a:t>
            </a:r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предусматривающих (</a:t>
            </a:r>
            <a:r>
              <a:rPr lang="ru-RU" sz="1300" b="1" i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гл.2 Инструкции</a:t>
            </a:r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):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dirty="0" smtClean="0"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проведение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расчетов при экспорте и (или)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импорте;</a:t>
            </a:r>
            <a:endParaRPr lang="ru-RU" sz="12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внесение резидентом денежного вклада в уставный фонд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ЮЛ нерезидента;</a:t>
            </a:r>
            <a:endParaRPr lang="ru-RU" sz="12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внесение нерезидентом денежного вклада в уставный фонд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ЮЛ резидента;</a:t>
            </a:r>
            <a:endParaRPr lang="ru-RU" sz="12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покупку</a:t>
            </a:r>
            <a:r>
              <a:rPr lang="en-US" sz="1200" dirty="0">
                <a:solidFill>
                  <a:srgbClr val="404040"/>
                </a:solidFill>
                <a:latin typeface="Segoe UI (Основной текст) (Основной текст)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резидентом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у нерезидента ценных бумаг, эмитированных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нерезидентами</a:t>
            </a:r>
            <a:r>
              <a:rPr lang="en-US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/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продажа резидентом нерезиденту ценных бумаг резидентов;</a:t>
            </a:r>
            <a:endParaRPr lang="ru-RU" sz="12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покупку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резидентом акций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ЮЛ нерезидента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при их распределении среди учредителей, доли в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УФ или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пая в имуществе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ЮЛ нерезидента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продажу резидентом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акций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ЮЛ резидента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нерезиденту при их распределении среди учредителей, доли в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УФ или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пая в имуществе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ЮЛ резидента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передачу резидентом-</a:t>
            </a:r>
            <a:r>
              <a:rPr lang="ru-RU" sz="1200" dirty="0" err="1">
                <a:solidFill>
                  <a:srgbClr val="404040"/>
                </a:solidFill>
                <a:latin typeface="Segoe UI (Основной текст) (Основной текст)"/>
              </a:rPr>
              <a:t>вверителем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ДС,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ценных бумаг в доверительное управление нерезиденту;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перечисление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резидентом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нерезиденту, нерезидентом резиденту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ДС по сделкам, связанным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с покупкой ценных бумаг, в </a:t>
            </a:r>
            <a:r>
              <a:rPr lang="ru-RU" sz="1200" dirty="0" err="1" smtClean="0">
                <a:solidFill>
                  <a:srgbClr val="404040"/>
                </a:solidFill>
                <a:latin typeface="Segoe UI (Основной текст) (Основной текст)"/>
              </a:rPr>
              <a:t>т.ч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. при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их первичном размещении, и (или)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финансовых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инструментов с использованием услуг брокера, а также с инвестированием в акционерный капитал создаваемых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компаний,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покупкой цифровых знаков (</a:t>
            </a:r>
            <a:r>
              <a:rPr lang="ru-RU" sz="1200" dirty="0" err="1">
                <a:solidFill>
                  <a:srgbClr val="404040"/>
                </a:solidFill>
                <a:latin typeface="Segoe UI (Основной текст) (Основной текст)"/>
              </a:rPr>
              <a:t>токенов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перечисление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резидентом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нерезиденту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ДС,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полученных от проведения операций, связанных с продажей цифровых знаков (</a:t>
            </a:r>
            <a:r>
              <a:rPr lang="ru-RU" sz="1200" dirty="0" err="1">
                <a:solidFill>
                  <a:srgbClr val="404040"/>
                </a:solidFill>
                <a:latin typeface="Segoe UI (Основной текст) (Основной текст)"/>
              </a:rPr>
              <a:t>токенов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покупку резидентом у нерезидента недвижимого имущества, находящегося за пределами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РБ/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продажу резидентом нерезиденту недвижимого имущества, находящегося на территории РБ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,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в </a:t>
            </a:r>
            <a:r>
              <a:rPr lang="ru-RU" sz="1200" dirty="0" err="1" smtClean="0">
                <a:solidFill>
                  <a:srgbClr val="404040"/>
                </a:solidFill>
                <a:latin typeface="Segoe UI (Основной текст) (Основной текст)"/>
              </a:rPr>
              <a:t>т.ч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. на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основании договоров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аренды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(лизинга), а также договоров, предусматривающих создание объектов долевого строительства;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привлечение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резидентом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ДС в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форме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кредита/ займа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от нерезидента, предоставление резидентом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ДС нерезиденту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в форме займа;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размещение резидентом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ДС во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вклады (депозиты) в иностранном банке;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исполнение резидентом денежных обязательств перед нерезидентом на основании договоров поручительства, гарантии;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предоставление резидентом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ДС нерезиденту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на безвозмездной основе;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дарение (пожертвование) резидентом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ДС нерезиденту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перечисление резидентом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ДС нерезиденту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для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совершения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сделок с </a:t>
            </a:r>
            <a:r>
              <a:rPr lang="ru-RU" sz="1200" dirty="0" err="1">
                <a:solidFill>
                  <a:srgbClr val="404040"/>
                </a:solidFill>
                <a:latin typeface="Segoe UI (Основной текст) (Основной текст)"/>
              </a:rPr>
              <a:t>беспоставочными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 внебиржевыми финансовыми инструментами;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исполнение резидентом обязательств перед нерезидентом, нерезидентом перед резидентом на основании договоров уступки права (требования), перевода долга, если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ВД,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по которому уступлено право (требование), переведен долг, подлежал регистрации на веб-портале, а также в случае уступки права (требования), перевода долга резиденту по договорам, заключенным между нерезидентами;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исполнение резидентом-правопреемником обязательств перед нерезидентом, нерезидентом перед резидентом-правопреемником в результате состоявшейся реорганизации (за исключением реорганизации в форме преобразования) резидента, заключившего </a:t>
            </a:r>
            <a:r>
              <a:rPr lang="ru-RU" sz="12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ВД, </a:t>
            </a:r>
            <a:r>
              <a:rPr lang="ru-RU" sz="1200" dirty="0">
                <a:solidFill>
                  <a:srgbClr val="404040"/>
                </a:solidFill>
                <a:latin typeface="Segoe UI (Основной текст) (Основной текст)"/>
              </a:rPr>
              <a:t>подлежащий регистрации на веб-портале.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9120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5" y="448056"/>
            <a:ext cx="7717725" cy="640080"/>
          </a:xfrm>
        </p:spPr>
        <p:txBody>
          <a:bodyPr rtlCol="0">
            <a:normAutofit fontScale="90000"/>
          </a:bodyPr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№37 от 12.02.2021 </a:t>
            </a:r>
            <a:b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«О регистрации резидентами валютных договоров»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Объект 17"/>
          <p:cNvSpPr txBox="1">
            <a:spLocks/>
          </p:cNvSpPr>
          <p:nvPr/>
        </p:nvSpPr>
        <p:spPr>
          <a:xfrm>
            <a:off x="541608" y="1296100"/>
            <a:ext cx="8065679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5028" y="1738645"/>
            <a:ext cx="1013304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  <p:sp>
        <p:nvSpPr>
          <p:cNvPr id="10" name="AutoShape 6" descr="00000005"/>
          <p:cNvSpPr>
            <a:spLocks noChangeAspect="1" noChangeArrowheads="1"/>
          </p:cNvSpPr>
          <p:nvPr/>
        </p:nvSpPr>
        <p:spPr bwMode="auto">
          <a:xfrm>
            <a:off x="3302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0200" y="1393371"/>
            <a:ext cx="1152871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D24726"/>
                </a:solidFill>
                <a:latin typeface="Segoe UI (Основной текст) (Основной текст)"/>
              </a:rPr>
              <a:t>Какие </a:t>
            </a:r>
            <a:r>
              <a:rPr lang="ru-RU" sz="1300" b="1" dirty="0">
                <a:solidFill>
                  <a:srgbClr val="D24726"/>
                </a:solidFill>
                <a:latin typeface="Segoe UI (Основной текст) (Основной текст)"/>
              </a:rPr>
              <a:t>валютные договоры подлежат </a:t>
            </a:r>
            <a:r>
              <a:rPr lang="ru-RU" sz="1300" b="1" dirty="0" smtClean="0">
                <a:solidFill>
                  <a:srgbClr val="D24726"/>
                </a:solidFill>
                <a:latin typeface="Segoe UI (Основной текст) (Основной текст)"/>
              </a:rPr>
              <a:t>регистрации: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b="1" dirty="0">
              <a:solidFill>
                <a:srgbClr val="D24726"/>
              </a:solidFill>
              <a:latin typeface="Segoe UI (Основной текст) (Основной текст)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>ЮЛ </a:t>
            </a:r>
            <a:r>
              <a:rPr lang="ru-RU" altLang="ru-RU" sz="1300" dirty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>резиденты обязаны зарегистрировать ВД если одновременно </a:t>
            </a:r>
            <a:r>
              <a:rPr lang="ru-RU" altLang="ru-RU" sz="1300" i="1" dirty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>(п. 3 </a:t>
            </a:r>
            <a:r>
              <a:rPr lang="ru-RU" altLang="ru-RU" sz="1300" i="1" dirty="0" smtClean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>Инструкции N </a:t>
            </a:r>
            <a:r>
              <a:rPr lang="ru-RU" altLang="ru-RU" sz="1300" i="1" dirty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>37):</a:t>
            </a:r>
            <a:endParaRPr lang="ru-RU" alt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300" dirty="0" smtClean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>договор </a:t>
            </a:r>
            <a:r>
              <a:rPr lang="ru-RU" altLang="ru-RU" sz="1300" dirty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>заключен с </a:t>
            </a:r>
            <a:r>
              <a:rPr lang="ru-RU" altLang="ru-RU" sz="1300" dirty="0" smtClean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>нерезидентом;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>Договором предусмотрено проведение валютных операций в соответствии с требованиями пункта 7 статьи 10 и  статьи 13. Закона 226-З, а также п.3. Главы 2. Инструкции</a:t>
            </a:r>
            <a:endParaRPr lang="ru-RU" altLang="ru-RU" sz="1300" dirty="0" smtClean="0">
              <a:solidFill>
                <a:srgbClr val="404040"/>
              </a:solidFill>
              <a:latin typeface="Segoe UI (Основной текст) (Основной текст)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сумма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 (ориентировочная сумма) денежных обязательств по таким валютным договорам не определена либо равна или превышает сумму, эквивалентную:</a:t>
            </a:r>
          </a:p>
          <a:p>
            <a:pPr algn="just"/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2000 базовых 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величин при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заключении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ВД физическим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лицом - резидентом;</a:t>
            </a:r>
          </a:p>
          <a:p>
            <a:pPr algn="just"/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4000 базовых 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величин при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заключении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ВД юридическим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лицом -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резидентом.</a:t>
            </a:r>
          </a:p>
          <a:p>
            <a:pPr algn="just"/>
            <a:endParaRPr lang="ru-RU" alt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/>
            <a:r>
              <a:rPr lang="ru-RU" altLang="ru-RU" sz="1300" b="1" i="1" dirty="0" smtClean="0">
                <a:solidFill>
                  <a:srgbClr val="D24726"/>
                </a:solidFill>
                <a:latin typeface="Segoe UI (Основной текст) (Основной текст)"/>
              </a:rPr>
              <a:t>Примечание:</a:t>
            </a:r>
          </a:p>
          <a:p>
            <a:pPr algn="just"/>
            <a:r>
              <a:rPr lang="ru-RU" sz="1300" i="1" dirty="0">
                <a:solidFill>
                  <a:srgbClr val="404040"/>
                </a:solidFill>
                <a:latin typeface="Segoe UI (Основной текст) (Основной текст)"/>
              </a:rPr>
              <a:t>После 09.07.2021 регистрации подлежат </a:t>
            </a:r>
            <a:r>
              <a:rPr lang="ru-RU" sz="1300" i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ВД, </a:t>
            </a:r>
            <a:r>
              <a:rPr lang="ru-RU" sz="1300" i="1" dirty="0">
                <a:solidFill>
                  <a:srgbClr val="404040"/>
                </a:solidFill>
                <a:latin typeface="Segoe UI (Основной текст) (Основной текст)"/>
              </a:rPr>
              <a:t>заключенные до 09.07.2021, обязательства по которым не исполнены на дату вступления в силу Закона.</a:t>
            </a:r>
            <a:endParaRPr lang="ru-RU" alt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</a:br>
            <a:r>
              <a:rPr lang="ru-RU" altLang="ru-RU" sz="1300" b="1" dirty="0" smtClean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>При </a:t>
            </a:r>
            <a:r>
              <a:rPr lang="ru-RU" altLang="ru-RU" sz="1300" b="1" dirty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>пересчете суммы обязательств по ВД используется: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>- официальный </a:t>
            </a:r>
            <a:r>
              <a:rPr lang="ru-RU" altLang="ru-RU" sz="1300" dirty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>курс белорусского рубля, установленный НБ РБ, по отношению к иностранным валютам на дату заключения валютного </a:t>
            </a:r>
            <a:r>
              <a:rPr lang="ru-RU" altLang="ru-RU" sz="1300" dirty="0" smtClean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>договора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>- значение </a:t>
            </a:r>
            <a:r>
              <a:rPr lang="ru-RU" altLang="ru-RU" sz="1300" dirty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>БВ на дату заключения валютного договора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i="1" dirty="0" smtClean="0">
                <a:solidFill>
                  <a:srgbClr val="404040"/>
                </a:solidFill>
                <a:latin typeface="Segoe UI (Основной текст) (Основной текст)"/>
                <a:cs typeface="Times New Roman" panose="02020603050405020304" pitchFamily="18" charset="0"/>
              </a:rPr>
              <a:t>(п. 4 Инструкции N 37)</a:t>
            </a:r>
            <a:r>
              <a:rPr lang="ru-RU" sz="1300" i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404040"/>
                </a:solidFill>
                <a:latin typeface="Segoe UI (Основной текст) (Основной текст)"/>
              </a:rPr>
              <a:t>Сроки регистрации валютных </a:t>
            </a:r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договоров:</a:t>
            </a:r>
            <a:endParaRPr lang="ru-RU" sz="1300" b="1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ВД подлежит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регистрации резидентом до совершения им либо по его поручению третьими лицами действий, направленных на исполнение обязательств по валютному договору, либо не позднее семи рабочих дней с даты, следующей за датой поступления денежных средств по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ВД на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счет, открытый резиденту в банке либо иностранном банке, если в указанный период резидентом либо по его поручению третьими лицами не совершаются действия, направленные на исполнение обязательств по валютному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договору.</a:t>
            </a:r>
            <a:endParaRPr lang="ru-RU" sz="1300" b="1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8546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5" y="448056"/>
            <a:ext cx="7717725" cy="640080"/>
          </a:xfrm>
        </p:spPr>
        <p:txBody>
          <a:bodyPr rtlCol="0">
            <a:normAutofit fontScale="90000"/>
          </a:bodyPr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№37 от 12.02.2021 </a:t>
            </a:r>
            <a:b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«О регистрации резидентами валютных договоров»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Объект 17"/>
          <p:cNvSpPr txBox="1">
            <a:spLocks/>
          </p:cNvSpPr>
          <p:nvPr/>
        </p:nvSpPr>
        <p:spPr>
          <a:xfrm>
            <a:off x="541608" y="1296100"/>
            <a:ext cx="8065679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5028" y="1738645"/>
            <a:ext cx="1013304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  <p:sp>
        <p:nvSpPr>
          <p:cNvPr id="10" name="AutoShape 6" descr="00000005"/>
          <p:cNvSpPr>
            <a:spLocks noChangeAspect="1" noChangeArrowheads="1"/>
          </p:cNvSpPr>
          <p:nvPr/>
        </p:nvSpPr>
        <p:spPr bwMode="auto">
          <a:xfrm>
            <a:off x="3302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1607" y="1393371"/>
            <a:ext cx="1109304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D24726"/>
                </a:solidFill>
              </a:rPr>
              <a:t>Регистрация </a:t>
            </a:r>
            <a:r>
              <a:rPr lang="ru-RU" sz="1300" b="1" dirty="0" smtClean="0">
                <a:solidFill>
                  <a:srgbClr val="D24726"/>
                </a:solidFill>
              </a:rPr>
              <a:t>ВД на </a:t>
            </a:r>
            <a:r>
              <a:rPr lang="ru-RU" sz="1300" b="1" dirty="0">
                <a:solidFill>
                  <a:srgbClr val="D24726"/>
                </a:solidFill>
              </a:rPr>
              <a:t>портале </a:t>
            </a:r>
            <a:r>
              <a:rPr lang="ru-RU" sz="1300" b="1" dirty="0" smtClean="0">
                <a:solidFill>
                  <a:srgbClr val="D24726"/>
                </a:solidFill>
              </a:rPr>
              <a:t>НБ РБ:</a:t>
            </a:r>
            <a:endParaRPr lang="ru-RU" sz="1300" b="1" dirty="0" smtClean="0">
              <a:solidFill>
                <a:srgbClr val="D24726"/>
              </a:solidFill>
              <a:latin typeface="Segoe UI (Основной текст) (Основной текст)"/>
            </a:endParaRPr>
          </a:p>
          <a:p>
            <a:pPr algn="just"/>
            <a:r>
              <a:rPr lang="ru-RU" sz="1300" dirty="0" smtClean="0">
                <a:latin typeface="Segoe UI (Основной текст) (Основной текст)"/>
              </a:rPr>
              <a:t>В </a:t>
            </a:r>
            <a:r>
              <a:rPr lang="ru-RU" sz="1300" dirty="0">
                <a:latin typeface="Segoe UI (Основной текст) (Основной текст)"/>
              </a:rPr>
              <a:t>личном кабинете пользователя резидент заполняет регистрационную форму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, которая содержит существенные условия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ВД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(к таким существенным условия, помимо прочего, относятся:</a:t>
            </a:r>
            <a:r>
              <a:rPr lang="ru-RU" sz="1300" b="1" dirty="0">
                <a:solidFill>
                  <a:srgbClr val="404040"/>
                </a:solidFill>
                <a:latin typeface="Segoe UI (Основной текст) (Основной текст)"/>
              </a:rPr>
              <a:t> тип и подтип </a:t>
            </a:r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ВД, </a:t>
            </a:r>
            <a:r>
              <a:rPr lang="ru-RU" sz="1300" b="1" dirty="0">
                <a:solidFill>
                  <a:srgbClr val="404040"/>
                </a:solidFill>
                <a:latin typeface="Segoe UI (Основной текст) (Основной текст)"/>
              </a:rPr>
              <a:t>его номер и дата, срок действия </a:t>
            </a:r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ВД, </a:t>
            </a:r>
            <a:r>
              <a:rPr lang="ru-RU" sz="1300" b="1" dirty="0">
                <a:solidFill>
                  <a:srgbClr val="404040"/>
                </a:solidFill>
                <a:latin typeface="Segoe UI (Основной текст) (Основной текст)"/>
              </a:rPr>
              <a:t>сумма денежных обязательств по </a:t>
            </a:r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ВД, </a:t>
            </a:r>
            <a:r>
              <a:rPr lang="ru-RU" sz="1300" b="1" dirty="0">
                <a:solidFill>
                  <a:srgbClr val="404040"/>
                </a:solidFill>
                <a:latin typeface="Segoe UI (Основной текст) (Основной текст)"/>
              </a:rPr>
              <a:t>валюта платежа и условия расчетов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, и ряд иных), а также сведения о контрагенте-нерезиденте (наименование контрагента, страна, идентификационный номер, а в случае отсутствия - адрес местонахождения). В помощь при заполнении полей регистрационной формы можно использовать </a:t>
            </a:r>
            <a:r>
              <a:rPr lang="ru-RU" sz="1300" b="1" dirty="0">
                <a:solidFill>
                  <a:srgbClr val="404040"/>
                </a:solidFill>
                <a:latin typeface="Segoe UI (Основной текст) (Основной текст)"/>
              </a:rPr>
              <a:t>Таблицу заполнения полей регистрационной формы </a:t>
            </a:r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ВД:</a:t>
            </a:r>
            <a:r>
              <a:rPr lang="ru-RU" sz="1300" dirty="0">
                <a:latin typeface="Segoe UI (Основной текст) (Основной текст)"/>
              </a:rPr>
              <a:t> </a:t>
            </a:r>
            <a:r>
              <a:rPr lang="ru-RU" sz="1300" dirty="0">
                <a:latin typeface="Segoe UI (Основной текст) (Основной текст)"/>
                <a:hlinkClick r:id="rId3"/>
              </a:rPr>
              <a:t>https://</a:t>
            </a:r>
            <a:r>
              <a:rPr lang="ru-RU" sz="1300" dirty="0" smtClean="0">
                <a:latin typeface="Segoe UI (Основной текст) (Основной текст)"/>
                <a:hlinkClick r:id="rId3"/>
              </a:rPr>
              <a:t>www.nbrb.by/veb-portal-registracii-valyutnyh-dogovorov/form-field-table.pdf</a:t>
            </a:r>
            <a:endParaRPr lang="ru-RU" sz="1300" dirty="0" smtClean="0">
              <a:latin typeface="Segoe UI (Основной текст) (Основной текст)"/>
            </a:endParaRPr>
          </a:p>
          <a:p>
            <a:pPr algn="just"/>
            <a:endParaRPr lang="ru-RU" sz="1300" dirty="0">
              <a:latin typeface="Segoe UI (Основной текст) (Основной текст)"/>
            </a:endParaRPr>
          </a:p>
          <a:p>
            <a:pPr algn="just"/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ВД регистрируется </a:t>
            </a:r>
            <a:r>
              <a:rPr lang="ru-RU" sz="1300" b="1" dirty="0">
                <a:solidFill>
                  <a:srgbClr val="404040"/>
                </a:solidFill>
                <a:latin typeface="Segoe UI (Основной текст) (Основной текст)"/>
              </a:rPr>
              <a:t>путем </a:t>
            </a:r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присвоения ему регистрационного номера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, состоящего из трех частей, разделенных наклонной чертой. Датой регистрации ВД на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веб-портале считается дата присвоения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ВД регистрационного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номера с использованием программно-аппаратных средств и технологий. В личном кабинете резидента предоставляется возможность просмотра и вывода на печать свидетельства о регистрации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ВД,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содержащего регистрационный номер и иные сведения о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ВД.</a:t>
            </a:r>
          </a:p>
          <a:p>
            <a:pPr algn="just"/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/>
            <a:r>
              <a:rPr lang="ru-RU" sz="1300" b="1" dirty="0">
                <a:solidFill>
                  <a:srgbClr val="D24726"/>
                </a:solidFill>
                <a:latin typeface="Segoe UI (Основной текст) (Основной текст)"/>
              </a:rPr>
              <a:t>П</a:t>
            </a:r>
            <a:r>
              <a:rPr lang="ru-RU" sz="1300" b="1" dirty="0" smtClean="0">
                <a:solidFill>
                  <a:srgbClr val="D24726"/>
                </a:solidFill>
                <a:latin typeface="Segoe UI (Основной текст) (Основной текст)"/>
              </a:rPr>
              <a:t>редоставление документов и иной информации об изменении и (или) исполнении ВД:</a:t>
            </a:r>
          </a:p>
          <a:p>
            <a:pPr algn="just"/>
            <a:endParaRPr lang="ru-RU" sz="1300" dirty="0" smtClean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Резидент по зарегистрированному ВД, </a:t>
            </a:r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не позднее 18 числа каждого месяца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, предоставляет в личном кабинете резидента информацию об исполнении ВД за предыдущий календарный месяц (</a:t>
            </a:r>
            <a:r>
              <a:rPr lang="ru-RU" sz="1300" i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приложение 3 Инструкции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).</a:t>
            </a:r>
          </a:p>
          <a:p>
            <a:pPr algn="just"/>
            <a:endParaRPr lang="ru-RU" sz="1300" dirty="0" smtClean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/>
            <a:r>
              <a:rPr lang="ru-RU" sz="1300" i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Если в течении месяца (иного периода, предусмотренного ВД) исполнения обязательств по ВД не осуществлялось – информация не предоставляется (</a:t>
            </a:r>
            <a:r>
              <a:rPr lang="ru-RU" sz="1300" i="1" dirty="0">
                <a:solidFill>
                  <a:srgbClr val="404040"/>
                </a:solidFill>
                <a:latin typeface="Segoe UI (Основной текст) (Основной текст)"/>
              </a:rPr>
              <a:t>п. </a:t>
            </a:r>
            <a:r>
              <a:rPr lang="ru-RU" sz="1300" i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14 Инструкции).</a:t>
            </a:r>
          </a:p>
          <a:p>
            <a:pPr algn="just"/>
            <a:endParaRPr 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Резидент предоставляет информацию об исполнении в полном объеме обязательств по ВД, </a:t>
            </a:r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не позднее 15 календарных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 дней со дня определения резидентом даты исполнения ВД в полном объеме (</a:t>
            </a:r>
            <a:r>
              <a:rPr lang="ru-RU" sz="1300" i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п. 15 Инструкции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/>
            <a:r>
              <a:rPr lang="ru-RU" sz="1300" i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Датой исполнения ВД в полном объеме - считается дата окончания исполнения обязательств участниками ВД (в </a:t>
            </a:r>
            <a:r>
              <a:rPr lang="ru-RU" sz="1300" i="1" dirty="0" err="1" smtClean="0">
                <a:solidFill>
                  <a:srgbClr val="404040"/>
                </a:solidFill>
                <a:latin typeface="Segoe UI (Основной текст) (Основной текст)"/>
              </a:rPr>
              <a:t>т.ч</a:t>
            </a:r>
            <a:r>
              <a:rPr lang="ru-RU" sz="1300" i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. дата последнего поступления (проведения) платежа; отгрузка (поступление) товара; возврат займа; погашение кредита; выполнение работ и пр.)</a:t>
            </a:r>
            <a:endParaRPr 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 fontAlgn="base"/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 fontAlgn="base"/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b="1" dirty="0">
              <a:solidFill>
                <a:srgbClr val="D24726"/>
              </a:solidFill>
              <a:latin typeface="Segoe UI (Основной текст) (Основной текст)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4183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5" y="448056"/>
            <a:ext cx="8226869" cy="640080"/>
          </a:xfrm>
        </p:spPr>
        <p:txBody>
          <a:bodyPr rtlCol="0">
            <a:normAutofit fontScale="90000"/>
          </a:bodyPr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Веб-портал Национального банка Республики Беларусь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Объект 17"/>
          <p:cNvSpPr txBox="1">
            <a:spLocks/>
          </p:cNvSpPr>
          <p:nvPr/>
        </p:nvSpPr>
        <p:spPr>
          <a:xfrm>
            <a:off x="541608" y="1296100"/>
            <a:ext cx="8065679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5028" y="1738645"/>
            <a:ext cx="1013304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  <p:sp>
        <p:nvSpPr>
          <p:cNvPr id="10" name="AutoShape 6" descr="00000005"/>
          <p:cNvSpPr>
            <a:spLocks noChangeAspect="1" noChangeArrowheads="1"/>
          </p:cNvSpPr>
          <p:nvPr/>
        </p:nvSpPr>
        <p:spPr bwMode="auto">
          <a:xfrm>
            <a:off x="3302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1608" y="1393371"/>
            <a:ext cx="663740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D24726"/>
                </a:solidFill>
                <a:latin typeface="Segoe UI (Основной текст) (Основной текст)"/>
              </a:rPr>
              <a:t>Как и где зарегистрировать валютные </a:t>
            </a:r>
            <a:r>
              <a:rPr lang="ru-RU" sz="1300" b="1" dirty="0" smtClean="0">
                <a:solidFill>
                  <a:srgbClr val="D24726"/>
                </a:solidFill>
                <a:latin typeface="Segoe UI (Основной текст) (Основной текст)"/>
              </a:rPr>
              <a:t>договоры: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b="1" dirty="0">
              <a:solidFill>
                <a:srgbClr val="D24726"/>
              </a:solidFill>
              <a:latin typeface="Segoe UI (Основной текст) (Основной текст)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Для регистрации валютных договоров резиденты обязаны зарегистрироваться на веб-портале, размещенном на сайте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НБ РБ,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и получить доступ к личному кабинету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резидента.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Доступ к личному кабинету резидента осуществляется посредством взаимодействия с сервисами </a:t>
            </a:r>
            <a:r>
              <a:rPr lang="ru-RU" sz="1300" b="1" dirty="0">
                <a:solidFill>
                  <a:srgbClr val="404040"/>
                </a:solidFill>
                <a:latin typeface="Segoe UI (Основной текст) (Основной текст)"/>
              </a:rPr>
              <a:t>Межбанковской системы идентификации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rgbClr val="404040"/>
                </a:solidFill>
                <a:latin typeface="Segoe UI (Основной текст) (Основной текст)"/>
              </a:rPr>
              <a:t>с использованием сертификатов открытых ключей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, </a:t>
            </a:r>
            <a:r>
              <a:rPr lang="ru-RU" sz="1300" dirty="0">
                <a:latin typeface="Segoe UI (Основной текст) (Основной текст)"/>
              </a:rPr>
              <a:t>выданных в республиканском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удостоверяющем центре Государственной системы </a:t>
            </a:r>
            <a:r>
              <a:rPr lang="ru-RU" sz="1300" dirty="0">
                <a:latin typeface="Segoe UI (Основной текст) (Основной текст)"/>
              </a:rPr>
              <a:t>управления открытыми ключами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(</a:t>
            </a:r>
            <a:r>
              <a:rPr lang="ru-RU" sz="1300" dirty="0" err="1">
                <a:solidFill>
                  <a:srgbClr val="404040"/>
                </a:solidFill>
                <a:latin typeface="Segoe UI (Основной текст) (Основной текст)"/>
              </a:rPr>
              <a:t>ГосСУОК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) – для юридических лиц и индивидуальных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предпринимателей;</a:t>
            </a:r>
            <a:endParaRPr 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rgbClr val="404040"/>
                </a:solidFill>
                <a:latin typeface="Segoe UI (Основной текст) (Основной текст)"/>
              </a:rPr>
              <a:t>с использованием логина и пароля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 (для физических </a:t>
            </a:r>
            <a:r>
              <a:rPr lang="ru-RU" sz="1300" dirty="0">
                <a:latin typeface="Segoe UI (Основной текст) (Основной текст)"/>
              </a:rPr>
              <a:t>лиц, не имеющих средств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электронной цифровой подписи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dirty="0" smtClean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Для регистрации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ВД резидентам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 самостоятельно необходимо получить сертификаты открытых ключей в </a:t>
            </a:r>
            <a:r>
              <a:rPr lang="ru-RU" sz="1300" dirty="0" err="1" smtClean="0">
                <a:solidFill>
                  <a:srgbClr val="404040"/>
                </a:solidFill>
                <a:latin typeface="Segoe UI (Основной текст) (Основной текст)"/>
              </a:rPr>
              <a:t>ГосСУОК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(</a:t>
            </a:r>
            <a:r>
              <a:rPr lang="ru-RU" sz="1300" i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до </a:t>
            </a:r>
            <a:r>
              <a:rPr lang="ru-RU" sz="1300" i="1" dirty="0">
                <a:solidFill>
                  <a:srgbClr val="404040"/>
                </a:solidFill>
                <a:latin typeface="Segoe UI (Основной текст) (Основной текст)"/>
              </a:rPr>
              <a:t>возникновения необходимости исполнения валютных </a:t>
            </a:r>
            <a:r>
              <a:rPr lang="ru-RU" sz="1300" i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договоров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).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dirty="0" smtClean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С Порядком издания сертификата юридического лица можно ознакомиться на сайте НЦЭУ по 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  <a:hlinkClick r:id="rId3"/>
              </a:rPr>
              <a:t>следующей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  <a:hlinkClick r:id="rId3"/>
              </a:rPr>
              <a:t>ссылке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  <p:pic>
        <p:nvPicPr>
          <p:cNvPr id="9" name="Рисунок 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92" y="1634877"/>
            <a:ext cx="5189094" cy="4210579"/>
          </a:xfrm>
          <a:prstGeom prst="rect">
            <a:avLst/>
          </a:prstGeom>
          <a:effectLst>
            <a:softEdge rad="838200"/>
          </a:effectLst>
        </p:spPr>
      </p:pic>
    </p:spTree>
    <p:extLst>
      <p:ext uri="{BB962C8B-B14F-4D97-AF65-F5344CB8AC3E}">
        <p14:creationId xmlns:p14="http://schemas.microsoft.com/office/powerpoint/2010/main" val="1727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5" y="448056"/>
            <a:ext cx="8170308" cy="640080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Веб-портал Национального банка Республики Беларусь</a:t>
            </a:r>
          </a:p>
        </p:txBody>
      </p:sp>
      <p:sp>
        <p:nvSpPr>
          <p:cNvPr id="16" name="Объект 17"/>
          <p:cNvSpPr txBox="1">
            <a:spLocks/>
          </p:cNvSpPr>
          <p:nvPr/>
        </p:nvSpPr>
        <p:spPr>
          <a:xfrm>
            <a:off x="541608" y="1296100"/>
            <a:ext cx="8065679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5028" y="1738645"/>
            <a:ext cx="1013304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  <p:sp>
        <p:nvSpPr>
          <p:cNvPr id="10" name="AutoShape 6" descr="00000005"/>
          <p:cNvSpPr>
            <a:spLocks noChangeAspect="1" noChangeArrowheads="1"/>
          </p:cNvSpPr>
          <p:nvPr/>
        </p:nvSpPr>
        <p:spPr bwMode="auto">
          <a:xfrm>
            <a:off x="3302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5000" y="1393371"/>
            <a:ext cx="1099965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D24726"/>
                </a:solidFill>
              </a:rPr>
              <a:t>Регистрация на портале </a:t>
            </a:r>
            <a:r>
              <a:rPr lang="ru-RU" sz="1300" b="1" dirty="0" smtClean="0">
                <a:solidFill>
                  <a:srgbClr val="D24726"/>
                </a:solidFill>
              </a:rPr>
              <a:t>НБ РБ</a:t>
            </a:r>
            <a:r>
              <a:rPr lang="ru-RU" sz="1300" b="1" dirty="0" smtClean="0">
                <a:solidFill>
                  <a:srgbClr val="D24726"/>
                </a:solidFill>
                <a:latin typeface="Segoe UI (Основной текст) (Основной текст)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b="1" dirty="0">
              <a:solidFill>
                <a:srgbClr val="D24726"/>
              </a:solidFill>
              <a:latin typeface="Segoe UI (Основной текст) (Основной текст)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404040"/>
                </a:solidFill>
              </a:rPr>
              <a:t>Регистрация</a:t>
            </a:r>
            <a:r>
              <a:rPr lang="ru-RU" sz="1300" dirty="0">
                <a:solidFill>
                  <a:srgbClr val="404040"/>
                </a:solidFill>
              </a:rPr>
              <a:t> (первый вход в личный кабинет резидента) и </a:t>
            </a:r>
            <a:r>
              <a:rPr lang="ru-RU" sz="1300" b="1" dirty="0">
                <a:solidFill>
                  <a:srgbClr val="404040"/>
                </a:solidFill>
              </a:rPr>
              <a:t>получение доступа к личному кабинету резидента</a:t>
            </a:r>
            <a:r>
              <a:rPr lang="ru-RU" sz="1300" dirty="0">
                <a:solidFill>
                  <a:srgbClr val="404040"/>
                </a:solidFill>
              </a:rPr>
              <a:t> в целях регистрации </a:t>
            </a:r>
            <a:r>
              <a:rPr lang="ru-RU" sz="1300" dirty="0" smtClean="0">
                <a:solidFill>
                  <a:srgbClr val="404040"/>
                </a:solidFill>
              </a:rPr>
              <a:t>ВД на </a:t>
            </a:r>
            <a:r>
              <a:rPr lang="ru-RU" sz="1300" dirty="0">
                <a:solidFill>
                  <a:srgbClr val="404040"/>
                </a:solidFill>
              </a:rPr>
              <a:t>информационном ресурсе, размещенном на сайте Национального банка в глобальной компьютерной сети Интернет (далее – веб-портал), осуществляется любым представителем организации, который имеет ЭЦП выданную в системе </a:t>
            </a:r>
            <a:r>
              <a:rPr lang="ru-RU" sz="1300" dirty="0" err="1" smtClean="0">
                <a:solidFill>
                  <a:srgbClr val="404040"/>
                </a:solidFill>
              </a:rPr>
              <a:t>ГосСУОК</a:t>
            </a:r>
            <a:r>
              <a:rPr lang="ru-RU" sz="1300" dirty="0" smtClean="0">
                <a:solidFill>
                  <a:srgbClr val="404040"/>
                </a:solidFill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40404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rgbClr val="404040"/>
                </a:solidFill>
              </a:rPr>
              <a:t>Для регистрации (первого входа в личный кабинет резидента на веб-портале) уполномоченное лицо через браузер </a:t>
            </a:r>
            <a:r>
              <a:rPr lang="ru-RU" sz="1300" dirty="0" err="1">
                <a:solidFill>
                  <a:srgbClr val="404040"/>
                </a:solidFill>
              </a:rPr>
              <a:t>Internet-Explorer</a:t>
            </a:r>
            <a:r>
              <a:rPr lang="ru-RU" sz="1300" dirty="0">
                <a:solidFill>
                  <a:srgbClr val="404040"/>
                </a:solidFill>
              </a:rPr>
              <a:t> переходит на страницу </a:t>
            </a:r>
            <a:r>
              <a:rPr lang="ru-RU" sz="1300" u="sng" dirty="0">
                <a:solidFill>
                  <a:srgbClr val="404040"/>
                </a:solidFill>
                <a:hlinkClick r:id="rId3"/>
              </a:rPr>
              <a:t>rvd.nbrb.by</a:t>
            </a:r>
            <a:r>
              <a:rPr lang="ru-RU" sz="1300" dirty="0">
                <a:solidFill>
                  <a:srgbClr val="404040"/>
                </a:solidFill>
              </a:rPr>
              <a:t>, с использованием ключа </a:t>
            </a:r>
            <a:r>
              <a:rPr lang="ru-RU" sz="1300" dirty="0" err="1">
                <a:solidFill>
                  <a:srgbClr val="404040"/>
                </a:solidFill>
              </a:rPr>
              <a:t>ГосСУОК</a:t>
            </a:r>
            <a:r>
              <a:rPr lang="ru-RU" sz="1300" dirty="0">
                <a:solidFill>
                  <a:srgbClr val="404040"/>
                </a:solidFill>
              </a:rPr>
              <a:t> (обращаем внимание, что на компьютере должен быть настроен </a:t>
            </a:r>
            <a:r>
              <a:rPr lang="ru-RU" sz="1300" dirty="0" err="1">
                <a:solidFill>
                  <a:srgbClr val="404040"/>
                </a:solidFill>
              </a:rPr>
              <a:t>криптопровайдер</a:t>
            </a:r>
            <a:r>
              <a:rPr lang="ru-RU" sz="1300" dirty="0">
                <a:solidFill>
                  <a:srgbClr val="404040"/>
                </a:solidFill>
              </a:rPr>
              <a:t> АВЕСТ), выданного на имя уполномоченного лица</a:t>
            </a:r>
            <a:r>
              <a:rPr lang="ru-RU" sz="1300" dirty="0" smtClean="0">
                <a:solidFill>
                  <a:srgbClr val="404040"/>
                </a:solidFill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40404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rgbClr val="404040"/>
                </a:solidFill>
              </a:rPr>
              <a:t>При этом физические лица, не имеющие сертификатов открытых ключей, мобильной электронной цифровой подписи, получают доступ в личный кабинет резидента с использованием логина и пароля</a:t>
            </a:r>
            <a:r>
              <a:rPr lang="ru-RU" sz="1300" dirty="0" smtClean="0">
                <a:solidFill>
                  <a:srgbClr val="404040"/>
                </a:solidFill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404040"/>
              </a:solidFill>
            </a:endParaRPr>
          </a:p>
          <a:p>
            <a:pPr fontAlgn="base"/>
            <a:r>
              <a:rPr lang="ru-RU" sz="1300" b="1" dirty="0">
                <a:solidFill>
                  <a:srgbClr val="404040"/>
                </a:solidFill>
              </a:rPr>
              <a:t>Техническая поддержка</a:t>
            </a:r>
            <a:r>
              <a:rPr lang="ru-RU" sz="1300" dirty="0">
                <a:solidFill>
                  <a:srgbClr val="404040"/>
                </a:solidFill>
              </a:rPr>
              <a:t> веб-портала осуществляется по единому номеру: тел. 311 10 11</a:t>
            </a:r>
          </a:p>
          <a:p>
            <a:pPr fontAlgn="base"/>
            <a:r>
              <a:rPr lang="ru-RU" sz="1300" dirty="0">
                <a:solidFill>
                  <a:srgbClr val="404040"/>
                </a:solidFill>
              </a:rPr>
              <a:t>В целях оказания резидентам информационной поддержки при работе с программным обеспечением веб-портала, в том числе по осуществлению действий в личном кабинете резидента, на сайте Национального банка nbrb.by размещено </a:t>
            </a:r>
            <a:r>
              <a:rPr lang="ru-RU" sz="1300" u="sng" dirty="0">
                <a:solidFill>
                  <a:srgbClr val="404040"/>
                </a:solidFill>
                <a:hlinkClick r:id="rId4"/>
              </a:rPr>
              <a:t>Руководство пользователя</a:t>
            </a:r>
            <a:r>
              <a:rPr lang="ru-RU" sz="1300" dirty="0" smtClean="0">
                <a:solidFill>
                  <a:srgbClr val="404040"/>
                </a:solidFill>
              </a:rPr>
              <a:t>.</a:t>
            </a:r>
          </a:p>
          <a:p>
            <a:pPr fontAlgn="base"/>
            <a:endParaRPr lang="ru-RU" sz="1300" dirty="0">
              <a:solidFill>
                <a:srgbClr val="40404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b="1" dirty="0">
              <a:solidFill>
                <a:srgbClr val="D24726"/>
              </a:solidFill>
              <a:latin typeface="Segoe UI (Основной текст) (Основной текст)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4557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5" y="448056"/>
            <a:ext cx="8918886" cy="640080"/>
          </a:xfrm>
        </p:spPr>
        <p:txBody>
          <a:bodyPr rtlCol="0">
            <a:normAutofit fontScale="90000"/>
          </a:bodyPr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Регистрация и сопровождение валютных договоров Банком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Объект 17"/>
          <p:cNvSpPr txBox="1">
            <a:spLocks/>
          </p:cNvSpPr>
          <p:nvPr/>
        </p:nvSpPr>
        <p:spPr>
          <a:xfrm>
            <a:off x="541608" y="1296100"/>
            <a:ext cx="8065679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5028" y="1738645"/>
            <a:ext cx="1013304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  <p:sp>
        <p:nvSpPr>
          <p:cNvPr id="10" name="AutoShape 6" descr="00000005"/>
          <p:cNvSpPr>
            <a:spLocks noChangeAspect="1" noChangeArrowheads="1"/>
          </p:cNvSpPr>
          <p:nvPr/>
        </p:nvSpPr>
        <p:spPr bwMode="auto">
          <a:xfrm>
            <a:off x="3302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1607" y="1393371"/>
            <a:ext cx="110930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300" b="1" dirty="0">
                <a:solidFill>
                  <a:srgbClr val="D24726"/>
                </a:solidFill>
              </a:rPr>
              <a:t>Регистрация валютных договоров банком:</a:t>
            </a:r>
          </a:p>
          <a:p>
            <a:pPr fontAlgn="base"/>
            <a:endParaRPr lang="ru-RU" sz="1300" dirty="0">
              <a:solidFill>
                <a:srgbClr val="40404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rgbClr val="404040"/>
                </a:solidFill>
              </a:rPr>
              <a:t>Банком предусмотрена возможность оказания ЮЛ резидентам на возмездной основе услуг по регистрации ВД и его исполнении в личном кабинете пользователя на веб-портале при условии заключения соответствующего договора между </a:t>
            </a:r>
            <a:r>
              <a:rPr lang="ru-RU" sz="1300" dirty="0" smtClean="0">
                <a:solidFill>
                  <a:srgbClr val="404040"/>
                </a:solidFill>
              </a:rPr>
              <a:t>банком и </a:t>
            </a:r>
            <a:r>
              <a:rPr lang="ru-RU" sz="1300" dirty="0">
                <a:solidFill>
                  <a:srgbClr val="404040"/>
                </a:solidFill>
              </a:rPr>
              <a:t>резидентом: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 fontAlgn="base"/>
            <a:endParaRPr lang="ru-RU" sz="1300" dirty="0" smtClean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b="1" dirty="0">
              <a:solidFill>
                <a:srgbClr val="D24726"/>
              </a:solidFill>
              <a:latin typeface="Segoe UI (Основной текст) (Основной текст)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03570"/>
              </p:ext>
            </p:extLst>
          </p:nvPr>
        </p:nvGraphicFramePr>
        <p:xfrm>
          <a:off x="635000" y="2374704"/>
          <a:ext cx="10955867" cy="808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980">
                  <a:extLst>
                    <a:ext uri="{9D8B030D-6E8A-4147-A177-3AD203B41FA5}">
                      <a16:colId xmlns:a16="http://schemas.microsoft.com/office/drawing/2014/main" val="3235422678"/>
                    </a:ext>
                  </a:extLst>
                </a:gridCol>
                <a:gridCol w="31422">
                  <a:extLst>
                    <a:ext uri="{9D8B030D-6E8A-4147-A177-3AD203B41FA5}">
                      <a16:colId xmlns:a16="http://schemas.microsoft.com/office/drawing/2014/main" val="3684039736"/>
                    </a:ext>
                  </a:extLst>
                </a:gridCol>
                <a:gridCol w="9432364">
                  <a:extLst>
                    <a:ext uri="{9D8B030D-6E8A-4147-A177-3AD203B41FA5}">
                      <a16:colId xmlns:a16="http://schemas.microsoft.com/office/drawing/2014/main" val="2888054920"/>
                    </a:ext>
                  </a:extLst>
                </a:gridCol>
                <a:gridCol w="1144101">
                  <a:extLst>
                    <a:ext uri="{9D8B030D-6E8A-4147-A177-3AD203B41FA5}">
                      <a16:colId xmlns:a16="http://schemas.microsoft.com/office/drawing/2014/main" val="669556619"/>
                    </a:ext>
                  </a:extLst>
                </a:gridCol>
              </a:tblGrid>
              <a:tr h="28628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rgbClr val="404040"/>
                          </a:solidFill>
                          <a:effectLst/>
                        </a:rPr>
                        <a:t>6.21.</a:t>
                      </a:r>
                      <a:endParaRPr lang="ru-RU" sz="9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68" marR="3011" marT="3011" marB="0"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rgbClr val="404040"/>
                          </a:solidFill>
                          <a:effectLst/>
                        </a:rPr>
                        <a:t>Регистрация банком валютного договора резидента¹ </a:t>
                      </a:r>
                      <a:endParaRPr lang="ru-RU" sz="9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68" marR="3011" marT="30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15 BYN (</a:t>
                      </a:r>
                      <a:r>
                        <a:rPr lang="ru-RU" sz="9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с НДС)</a:t>
                      </a:r>
                      <a:endParaRPr lang="ru-RU" sz="9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68" marR="3011" marT="3011" marB="0"/>
                </a:tc>
                <a:extLst>
                  <a:ext uri="{0D108BD9-81ED-4DB2-BD59-A6C34878D82A}">
                    <a16:rowId xmlns:a16="http://schemas.microsoft.com/office/drawing/2014/main" val="693573999"/>
                  </a:ext>
                </a:extLst>
              </a:tr>
              <a:tr h="5224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rgbClr val="404040"/>
                          </a:solidFill>
                          <a:effectLst/>
                        </a:rPr>
                        <a:t>6.22.</a:t>
                      </a:r>
                      <a:endParaRPr lang="ru-RU" sz="9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68" marR="3011" marT="3011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Сопровождение банком валютного договора </a:t>
                      </a:r>
                      <a:r>
                        <a:rPr lang="ru-RU" sz="900" u="none" strike="noStrike" dirty="0" smtClean="0">
                          <a:solidFill>
                            <a:srgbClr val="404040"/>
                          </a:solidFill>
                          <a:effectLst/>
                        </a:rPr>
                        <a:t>резидента¹</a:t>
                      </a:r>
                    </a:p>
                    <a:p>
                      <a:pPr algn="l" fontAlgn="t"/>
                      <a:r>
                        <a:rPr lang="ru-RU" sz="900" u="none" strike="noStrike" dirty="0" smtClean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solidFill>
                            <a:srgbClr val="404040"/>
                          </a:solidFill>
                          <a:effectLst/>
                        </a:rPr>
                        <a:t/>
                      </a:r>
                      <a:br>
                        <a:rPr lang="ru-RU" sz="900" u="none" strike="noStrike" dirty="0">
                          <a:solidFill>
                            <a:srgbClr val="404040"/>
                          </a:solidFill>
                          <a:effectLst/>
                        </a:rPr>
                      </a:br>
                      <a:r>
                        <a:rPr lang="ru-RU" sz="700" b="1" i="1" u="none" strike="noStrike" dirty="0">
                          <a:solidFill>
                            <a:srgbClr val="404040"/>
                          </a:solidFill>
                          <a:effectLst/>
                        </a:rPr>
                        <a:t>Примечание: </a:t>
                      </a:r>
                      <a:r>
                        <a:rPr lang="ru-RU" sz="700" i="1" u="none" strike="noStrike" dirty="0">
                          <a:solidFill>
                            <a:srgbClr val="404040"/>
                          </a:solidFill>
                          <a:effectLst/>
                        </a:rPr>
                        <a:t>Плата взимается за предоставление документов и внесение информации по каждому </a:t>
                      </a:r>
                      <a:r>
                        <a:rPr lang="ru-RU" sz="700" i="1" u="none" strike="noStrike" dirty="0" smtClean="0">
                          <a:solidFill>
                            <a:srgbClr val="404040"/>
                          </a:solidFill>
                          <a:effectLst/>
                        </a:rPr>
                        <a:t>договору, </a:t>
                      </a:r>
                      <a:r>
                        <a:rPr lang="ru-RU" sz="700" i="1" u="none" strike="noStrike" dirty="0">
                          <a:solidFill>
                            <a:srgbClr val="404040"/>
                          </a:solidFill>
                          <a:effectLst/>
                        </a:rPr>
                        <a:t>указанному в заявлении на сопровождение </a:t>
                      </a:r>
                      <a:r>
                        <a:rPr lang="ru-RU" sz="700" i="1" u="none" strike="noStrike" dirty="0" smtClean="0">
                          <a:solidFill>
                            <a:srgbClr val="404040"/>
                          </a:solidFill>
                          <a:effectLst/>
                        </a:rPr>
                        <a:t>ВД и </a:t>
                      </a:r>
                      <a:r>
                        <a:rPr lang="ru-RU" sz="700" i="1" u="none" strike="noStrike" dirty="0">
                          <a:solidFill>
                            <a:srgbClr val="404040"/>
                          </a:solidFill>
                          <a:effectLst/>
                        </a:rPr>
                        <a:t>иных заявлениях  на изменение и (или) предоставление документов и иной информации по </a:t>
                      </a:r>
                      <a:r>
                        <a:rPr lang="ru-RU" sz="700" i="1" u="none" strike="noStrike" dirty="0" smtClean="0">
                          <a:solidFill>
                            <a:srgbClr val="404040"/>
                          </a:solidFill>
                          <a:effectLst/>
                        </a:rPr>
                        <a:t>ВД.</a:t>
                      </a:r>
                      <a:endParaRPr lang="ru-RU" sz="700" b="0" i="1" u="none" strike="noStrike" dirty="0">
                        <a:solidFill>
                          <a:srgbClr val="404040"/>
                        </a:solidFill>
                        <a:effectLst/>
                        <a:latin typeface="Noto Sans" panose="020B0502040504020204" pitchFamily="34" charset="0"/>
                      </a:endParaRPr>
                    </a:p>
                  </a:txBody>
                  <a:tcPr marL="45168" marR="3011" marT="30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5 BYN (</a:t>
                      </a:r>
                      <a:r>
                        <a:rPr lang="ru-RU" sz="9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с НДС)</a:t>
                      </a:r>
                      <a:endParaRPr lang="ru-RU" sz="9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68" marR="3011" marT="3011" marB="0"/>
                </a:tc>
                <a:extLst>
                  <a:ext uri="{0D108BD9-81ED-4DB2-BD59-A6C34878D82A}">
                    <a16:rowId xmlns:a16="http://schemas.microsoft.com/office/drawing/2014/main" val="82790146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4199" y="3283618"/>
            <a:ext cx="1100666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1300" b="1" dirty="0" smtClean="0">
              <a:solidFill>
                <a:srgbClr val="D24726"/>
              </a:solidFill>
            </a:endParaRPr>
          </a:p>
          <a:p>
            <a:pPr fontAlgn="base"/>
            <a:r>
              <a:rPr lang="ru-RU" sz="1300" b="1" dirty="0" smtClean="0">
                <a:solidFill>
                  <a:srgbClr val="D24726"/>
                </a:solidFill>
              </a:rPr>
              <a:t>Для возможности осуществления регистрации/ сопровождения </a:t>
            </a:r>
            <a:r>
              <a:rPr lang="ru-RU" sz="1300" b="1" dirty="0">
                <a:solidFill>
                  <a:srgbClr val="D24726"/>
                </a:solidFill>
              </a:rPr>
              <a:t>валютных договоров </a:t>
            </a:r>
            <a:r>
              <a:rPr lang="ru-RU" sz="1300" b="1" dirty="0" smtClean="0">
                <a:solidFill>
                  <a:srgbClr val="D24726"/>
                </a:solidFill>
              </a:rPr>
              <a:t>банком, резиденту необходимо:</a:t>
            </a:r>
          </a:p>
          <a:p>
            <a:pPr fontAlgn="base"/>
            <a:endParaRPr lang="ru-RU" sz="1300" b="1" dirty="0">
              <a:solidFill>
                <a:srgbClr val="D24726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404040"/>
                </a:solidFill>
              </a:rPr>
              <a:t>Заключить с банком договор на оказание услуг/ присоединиться к условиям договора - оферты (Правила обслуживания ЮЛ и ИП);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404040"/>
                </a:solidFill>
              </a:rPr>
              <a:t>Предоставить в личном кабинете резидента - право на регистрацию/ сопровождение банку;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404040"/>
                </a:solidFill>
              </a:rPr>
              <a:t>Предоставить заявление на регистрацию/ сопровождение ВД с приложением необходимых документов.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endParaRPr lang="ru-RU" sz="1300" dirty="0" smtClean="0">
              <a:solidFill>
                <a:srgbClr val="404040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endParaRPr lang="ru-RU" sz="1300" dirty="0">
              <a:solidFill>
                <a:srgbClr val="40404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10" y="4400550"/>
            <a:ext cx="5338355" cy="2254690"/>
          </a:xfrm>
          <a:prstGeom prst="rect">
            <a:avLst/>
          </a:prstGeom>
          <a:effectLst>
            <a:softEdge rad="825500"/>
          </a:effectLst>
        </p:spPr>
      </p:pic>
    </p:spTree>
    <p:extLst>
      <p:ext uri="{BB962C8B-B14F-4D97-AF65-F5344CB8AC3E}">
        <p14:creationId xmlns:p14="http://schemas.microsoft.com/office/powerpoint/2010/main" val="9324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634999" y="448056"/>
            <a:ext cx="10999651" cy="640080"/>
          </a:xfrm>
        </p:spPr>
        <p:txBody>
          <a:bodyPr rtlCol="0">
            <a:normAutofit fontScale="90000"/>
          </a:bodyPr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Ответственность резидентов</a:t>
            </a:r>
            <a:b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0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Кодекс Республики Беларусь от 06.01.2021 №</a:t>
            </a:r>
            <a:r>
              <a:rPr lang="ru-RU" sz="20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91-З «Кодекс </a:t>
            </a:r>
            <a:r>
              <a:rPr lang="ru-RU" sz="20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РБ об административных правонарушениях»</a:t>
            </a:r>
            <a:endParaRPr lang="ru-RU" sz="20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Объект 17"/>
          <p:cNvSpPr txBox="1">
            <a:spLocks/>
          </p:cNvSpPr>
          <p:nvPr/>
        </p:nvSpPr>
        <p:spPr>
          <a:xfrm>
            <a:off x="541608" y="1296100"/>
            <a:ext cx="8065679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5028" y="1738645"/>
            <a:ext cx="1013304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  <p:sp>
        <p:nvSpPr>
          <p:cNvPr id="10" name="AutoShape 6" descr="00000005"/>
          <p:cNvSpPr>
            <a:spLocks noChangeAspect="1" noChangeArrowheads="1"/>
          </p:cNvSpPr>
          <p:nvPr/>
        </p:nvSpPr>
        <p:spPr bwMode="auto">
          <a:xfrm>
            <a:off x="3302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1607" y="1393371"/>
            <a:ext cx="11093043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b="1" i="1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/>
            <a:r>
              <a:rPr lang="ru-RU" sz="1300" b="1" i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- Статья 24.11.</a:t>
            </a:r>
            <a:r>
              <a:rPr lang="ru-RU" sz="1300" b="1" dirty="0">
                <a:solidFill>
                  <a:srgbClr val="404040"/>
                </a:solidFill>
                <a:latin typeface="Segoe UI (Основной текст) (Основной текст)"/>
              </a:rPr>
              <a:t> </a:t>
            </a:r>
            <a:r>
              <a:rPr lang="ru-RU" sz="1300" b="1" i="1" dirty="0">
                <a:solidFill>
                  <a:srgbClr val="404040"/>
                </a:solidFill>
                <a:latin typeface="Segoe UI (Основной текст) (Основной текст)"/>
              </a:rPr>
              <a:t>Непредставление документов, отчетов и иных </a:t>
            </a:r>
            <a:r>
              <a:rPr lang="ru-RU" sz="1300" b="1" i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материалов:</a:t>
            </a:r>
            <a:endParaRPr 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/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 </a:t>
            </a:r>
          </a:p>
          <a:p>
            <a:pPr algn="just"/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Непредставление должностным или иным уполномоченным лицом или индивидуальным предпринимателем в установленные сроки документов, отчетов, сведений или иных материалов в случаях, когда обязанность их представления предусмотрена законодательными актами, либо представление таких документов, отчетов, сведений или иных материалов, содержащих заведомо недостоверные сведения, -</a:t>
            </a:r>
          </a:p>
          <a:p>
            <a:pPr algn="just"/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влекут наложение </a:t>
            </a:r>
            <a:r>
              <a:rPr lang="ru-RU" sz="1300" b="1" dirty="0">
                <a:solidFill>
                  <a:srgbClr val="404040"/>
                </a:solidFill>
                <a:latin typeface="Segoe UI (Основной текст) (Основной текст)"/>
              </a:rPr>
              <a:t>штрафа в размере до двадцати базовых величин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.</a:t>
            </a:r>
          </a:p>
          <a:p>
            <a:pPr algn="just"/>
            <a:endParaRPr lang="ru-RU" sz="1300" b="1" i="1" dirty="0" smtClean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/>
            <a:r>
              <a:rPr lang="ru-RU" sz="1300" b="1" i="1" dirty="0" smtClean="0">
                <a:solidFill>
                  <a:srgbClr val="D24726"/>
                </a:solidFill>
                <a:latin typeface="Segoe UI (Основной текст) (Основной текст)"/>
              </a:rPr>
              <a:t>Примечание</a:t>
            </a:r>
            <a:r>
              <a:rPr lang="ru-RU" sz="1300" b="1" i="1" dirty="0">
                <a:solidFill>
                  <a:srgbClr val="D24726"/>
                </a:solidFill>
                <a:latin typeface="Segoe UI (Основной текст) (Основной текст)"/>
              </a:rPr>
              <a:t>. </a:t>
            </a:r>
            <a:r>
              <a:rPr lang="ru-RU" sz="1300" i="1" dirty="0">
                <a:solidFill>
                  <a:srgbClr val="404040"/>
                </a:solidFill>
                <a:latin typeface="Segoe UI (Основной текст) (Основной текст)"/>
              </a:rPr>
              <a:t>Не является административным правонарушением, предусмотренным настоящей статьей, непредставление в установленный срок указанных документов, отчетов, сведений и (или) иных материалов, если просрочка представления </a:t>
            </a:r>
            <a:r>
              <a:rPr lang="ru-RU" sz="1300" b="1" i="1" dirty="0">
                <a:solidFill>
                  <a:srgbClr val="404040"/>
                </a:solidFill>
                <a:latin typeface="Segoe UI (Основной текст) (Основной текст)"/>
              </a:rPr>
              <a:t>составила не более трех рабочих дней</a:t>
            </a:r>
            <a:r>
              <a:rPr lang="ru-RU" sz="1300" i="1" dirty="0">
                <a:solidFill>
                  <a:srgbClr val="404040"/>
                </a:solidFill>
                <a:latin typeface="Segoe UI (Основной текст) (Основной текст)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 fontAlgn="base"/>
            <a:r>
              <a:rPr lang="ru-RU" sz="1300" b="1" i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- Статья </a:t>
            </a:r>
            <a:r>
              <a:rPr lang="ru-RU" sz="1300" b="1" i="1" dirty="0">
                <a:solidFill>
                  <a:srgbClr val="404040"/>
                </a:solidFill>
                <a:latin typeface="Segoe UI (Основной текст) (Основной текст)"/>
              </a:rPr>
              <a:t>12.2. Нарушение установленного порядка проведения валютно-обменных операций и иных требований валютного </a:t>
            </a:r>
            <a:r>
              <a:rPr lang="ru-RU" sz="1300" b="1" i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законодательства:</a:t>
            </a:r>
            <a:endParaRPr lang="ru-RU" sz="1300" i="1" dirty="0" smtClean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b="1" dirty="0">
              <a:solidFill>
                <a:srgbClr val="D24726"/>
              </a:solidFill>
              <a:latin typeface="Segoe UI (Основной текст) (Основной текст)"/>
            </a:endParaRPr>
          </a:p>
          <a:p>
            <a:pPr algn="just"/>
            <a:r>
              <a:rPr lang="ru-RU" sz="1300" dirty="0"/>
              <a:t>1. Покупка, продажа, конверсия (обмен) иностранной валюты, осуществляемые с нарушением установленного порядка проведения </a:t>
            </a:r>
            <a:r>
              <a:rPr lang="ru-RU" sz="1300" dirty="0" smtClean="0"/>
              <a:t>ВОО </a:t>
            </a:r>
            <a:r>
              <a:rPr lang="ru-RU" sz="1300" dirty="0"/>
              <a:t>на внутреннем валютном рынке, </a:t>
            </a:r>
            <a:r>
              <a:rPr lang="ru-RU" sz="1300" dirty="0" smtClean="0"/>
              <a:t>- влекут </a:t>
            </a:r>
            <a:r>
              <a:rPr lang="ru-RU" sz="1300" dirty="0"/>
              <a:t>наложение </a:t>
            </a:r>
            <a:r>
              <a:rPr lang="ru-RU" sz="1300" u="sng" dirty="0"/>
              <a:t>штрафа в размере от пятидесяти до ста пятидесяти </a:t>
            </a:r>
            <a:r>
              <a:rPr lang="ru-RU" sz="1300" u="sng" dirty="0" smtClean="0"/>
              <a:t>БВ</a:t>
            </a:r>
            <a:r>
              <a:rPr lang="ru-RU" sz="1300" dirty="0"/>
              <a:t> с конфискацией предмета административного правонарушения.</a:t>
            </a:r>
          </a:p>
          <a:p>
            <a:pPr algn="just"/>
            <a:r>
              <a:rPr lang="ru-RU" sz="1300" dirty="0"/>
              <a:t>2. </a:t>
            </a:r>
            <a:r>
              <a:rPr lang="ru-RU" sz="1300" u="sng" dirty="0"/>
              <a:t>Невыполнение обязанности по регистрации валютного договора</a:t>
            </a:r>
            <a:r>
              <a:rPr lang="ru-RU" sz="1300" dirty="0"/>
              <a:t> в случае, когда в соответствии с законодательными актами требуется такая регистрация, </a:t>
            </a:r>
            <a:r>
              <a:rPr lang="ru-RU" sz="1300" dirty="0" smtClean="0"/>
              <a:t>- влечет </a:t>
            </a:r>
            <a:r>
              <a:rPr lang="ru-RU" sz="1300" dirty="0"/>
              <a:t>наложение </a:t>
            </a:r>
            <a:r>
              <a:rPr lang="ru-RU" sz="1300" b="1" dirty="0">
                <a:solidFill>
                  <a:srgbClr val="404040"/>
                </a:solidFill>
              </a:rPr>
              <a:t>штрафа в размере до пяти базовых величин</a:t>
            </a:r>
            <a:r>
              <a:rPr lang="ru-RU" sz="1300" dirty="0">
                <a:solidFill>
                  <a:srgbClr val="404040"/>
                </a:solidFill>
              </a:rPr>
              <a:t>, а на индивидуального предпринимателя или юридическое лицо - </a:t>
            </a:r>
            <a:r>
              <a:rPr lang="ru-RU" sz="1300" b="1" dirty="0">
                <a:solidFill>
                  <a:srgbClr val="404040"/>
                </a:solidFill>
              </a:rPr>
              <a:t>до десяти базовых величин</a:t>
            </a:r>
            <a:r>
              <a:rPr lang="ru-RU" sz="1300" dirty="0">
                <a:solidFill>
                  <a:srgbClr val="404040"/>
                </a:solidFill>
              </a:rPr>
              <a:t>.</a:t>
            </a:r>
          </a:p>
          <a:p>
            <a:pPr algn="just"/>
            <a:r>
              <a:rPr lang="ru-RU" sz="1300" dirty="0"/>
              <a:t>3. Действия, предусмотренные </a:t>
            </a:r>
            <a:r>
              <a:rPr lang="ru-RU" sz="1300" dirty="0" smtClean="0"/>
              <a:t>1 (первым) пунктом, </a:t>
            </a:r>
            <a:r>
              <a:rPr lang="ru-RU" sz="1300" dirty="0"/>
              <a:t>совершенные повторно в течение одного года после наложения административного взыскания за такие же нарушения, </a:t>
            </a:r>
            <a:r>
              <a:rPr lang="ru-RU" sz="1300" dirty="0" smtClean="0"/>
              <a:t>- влекут </a:t>
            </a:r>
            <a:r>
              <a:rPr lang="ru-RU" sz="1300" dirty="0"/>
              <a:t>наложение </a:t>
            </a:r>
            <a:r>
              <a:rPr lang="ru-RU" sz="1300" u="sng" dirty="0"/>
              <a:t>штрафа в размере от ста пятидесяти до двухсот базовых величин</a:t>
            </a:r>
            <a:r>
              <a:rPr lang="ru-RU" sz="1300" dirty="0"/>
              <a:t> с конфискацией предмета административного правонарушения.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521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616456" y="1162431"/>
            <a:ext cx="11118343" cy="640080"/>
          </a:xfrm>
        </p:spPr>
        <p:txBody>
          <a:bodyPr rtlCol="0">
            <a:noAutofit/>
          </a:bodyPr>
          <a:lstStyle/>
          <a:p>
            <a:r>
              <a:rPr lang="ru-RU" sz="2800" dirty="0"/>
              <a:t>Постановление НБ РБ №141 от 28.05.2021 г.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О порядке проведения валютно-обменных </a:t>
            </a:r>
            <a:r>
              <a:rPr lang="ru-RU" sz="2800" dirty="0" smtClean="0"/>
              <a:t>операций»</a:t>
            </a:r>
            <a:endParaRPr lang="ru-RU" sz="2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6070" y="2462454"/>
            <a:ext cx="104863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Определяет:</a:t>
            </a:r>
          </a:p>
          <a:p>
            <a:pPr algn="just"/>
            <a:endParaRPr lang="ru-RU" sz="1300" b="1" dirty="0" smtClean="0">
              <a:solidFill>
                <a:srgbClr val="D24726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/>
              <a:t>порядок </a:t>
            </a:r>
            <a:r>
              <a:rPr lang="ru-RU" sz="1300" dirty="0"/>
              <a:t>проведения валютно-обменных </a:t>
            </a:r>
            <a:r>
              <a:rPr lang="ru-RU" sz="1300" dirty="0" smtClean="0"/>
              <a:t>операций (далее – ВОО) </a:t>
            </a:r>
            <a:r>
              <a:rPr lang="ru-RU" sz="1300" dirty="0"/>
              <a:t>физическими лицами на внутреннем валютном </a:t>
            </a:r>
            <a:r>
              <a:rPr lang="ru-RU" sz="1300" dirty="0" smtClean="0"/>
              <a:t>рынке;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/>
              <a:t>порядок </a:t>
            </a:r>
            <a:r>
              <a:rPr lang="ru-RU" sz="1300" dirty="0"/>
              <a:t>установления обменных курсов и организации работы обменных пунктов, касс при проведении таких </a:t>
            </a:r>
            <a:r>
              <a:rPr lang="ru-RU" sz="1300" dirty="0" smtClean="0"/>
              <a:t>операций;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/>
              <a:t>порядок </a:t>
            </a:r>
            <a:r>
              <a:rPr lang="ru-RU" sz="1300" dirty="0"/>
              <a:t>проведения </a:t>
            </a:r>
            <a:r>
              <a:rPr lang="ru-RU" sz="1300" dirty="0" smtClean="0"/>
              <a:t>ВОО юридическими </a:t>
            </a:r>
            <a:r>
              <a:rPr lang="ru-RU" sz="1300" dirty="0"/>
              <a:t>лицами, индивидуальными предпринимателями, банками Республики </a:t>
            </a:r>
            <a:r>
              <a:rPr lang="ru-RU" sz="1300" dirty="0" smtClean="0"/>
              <a:t>Беларусь, </a:t>
            </a:r>
            <a:r>
              <a:rPr lang="ru-RU" sz="1300" dirty="0"/>
              <a:t>иностранными банками на внутреннем валютном рынке</a:t>
            </a:r>
            <a:r>
              <a:rPr lang="ru-RU" sz="1300" dirty="0" smtClean="0"/>
              <a:t>.</a:t>
            </a:r>
            <a:endParaRPr lang="ru-RU" sz="1300" dirty="0">
              <a:solidFill>
                <a:srgbClr val="40404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300" dirty="0" smtClean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/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Отметим:</a:t>
            </a:r>
          </a:p>
          <a:p>
            <a:pPr algn="just"/>
            <a:endParaRPr lang="ru-RU" sz="1300" b="1" dirty="0">
              <a:solidFill>
                <a:srgbClr val="D24726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/>
              <a:t>порядок проведения </a:t>
            </a:r>
            <a:r>
              <a:rPr lang="ru-RU" sz="1300" dirty="0" smtClean="0"/>
              <a:t>ВОО ЮЛ резидентами не изменился (возможно осуществлять ВОО на биржевом и </a:t>
            </a:r>
            <a:r>
              <a:rPr lang="ru-RU" sz="1300" dirty="0" err="1" smtClean="0"/>
              <a:t>внебирживом</a:t>
            </a:r>
            <a:r>
              <a:rPr lang="ru-RU" sz="1300" dirty="0" smtClean="0"/>
              <a:t> рынке);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404040"/>
                </a:solidFill>
              </a:rPr>
              <a:t>д</a:t>
            </a:r>
            <a:r>
              <a:rPr lang="ru-RU" sz="1300" dirty="0" smtClean="0">
                <a:solidFill>
                  <a:srgbClr val="404040"/>
                </a:solidFill>
              </a:rPr>
              <a:t>ополнительно предусмотрена возможность осуществлять резидентами ВОО на бирже </a:t>
            </a:r>
            <a:r>
              <a:rPr lang="ru-RU" sz="1300" b="1" dirty="0" smtClean="0">
                <a:solidFill>
                  <a:srgbClr val="D24726"/>
                </a:solidFill>
              </a:rPr>
              <a:t>самостоятельно</a:t>
            </a:r>
            <a:r>
              <a:rPr lang="ru-RU" sz="1300" dirty="0" smtClean="0">
                <a:solidFill>
                  <a:srgbClr val="404040"/>
                </a:solidFill>
              </a:rPr>
              <a:t>, без участия Банка;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404040"/>
                </a:solidFill>
              </a:rPr>
              <a:t>ВОО проводится на основании заявок и (или) платежных поручений на покупку/ продажу/ конверсию (обмен);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404040"/>
                </a:solidFill>
              </a:rPr>
              <a:t>с</a:t>
            </a:r>
            <a:r>
              <a:rPr lang="ru-RU" sz="1300" dirty="0" smtClean="0">
                <a:solidFill>
                  <a:srgbClr val="404040"/>
                </a:solidFill>
              </a:rPr>
              <a:t> 10.10.2021 у резидентов отсутствует обязанность указывать коды направления использования покупаемой иностранной валюты.</a:t>
            </a:r>
            <a:endParaRPr lang="ru-RU" sz="1300" dirty="0">
              <a:solidFill>
                <a:srgbClr val="404040"/>
              </a:solidFill>
            </a:endParaRPr>
          </a:p>
          <a:p>
            <a:pPr algn="just"/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966475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616456" y="1162431"/>
            <a:ext cx="11118343" cy="640080"/>
          </a:xfrm>
        </p:spPr>
        <p:txBody>
          <a:bodyPr rtlCol="0">
            <a:noAutofit/>
          </a:bodyPr>
          <a:lstStyle/>
          <a:p>
            <a:r>
              <a:rPr lang="ru-RU" sz="2800" dirty="0"/>
              <a:t>Постановление НБ РБ №147 от 31.05.2021 г.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О проведении валютных </a:t>
            </a:r>
            <a:r>
              <a:rPr lang="ru-RU" sz="2800" dirty="0" smtClean="0"/>
              <a:t>операций»</a:t>
            </a:r>
            <a:endParaRPr lang="ru-RU" sz="2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6070" y="2462454"/>
            <a:ext cx="1048636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Определяет:</a:t>
            </a:r>
          </a:p>
          <a:p>
            <a:pPr algn="just"/>
            <a:endParaRPr lang="ru-RU" sz="1300" b="1" dirty="0">
              <a:solidFill>
                <a:srgbClr val="D24726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404040"/>
                </a:solidFill>
              </a:rPr>
              <a:t>порядок и случаи использования валютных ценностей при проведении валютных операций резидентами и нерезидентами;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404040"/>
                </a:solidFill>
              </a:rPr>
              <a:t>порядок определения ЮЛ резидентами срока зачисления на свои счета, открытые в банках Республики Беларусь (далее - банки), белорусских рублей и (или) иностранной валюты по валютным договорам, предусматривающим экспорт, импорт (далее - репатриация);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404040"/>
                </a:solidFill>
              </a:rPr>
              <a:t>случаи и порядок представления резидентами и нерезидентами в банки, открытое акционерное общество "Банк развития Республики Беларусь" (далее - Банк развития) документов и иной информации, подтверждающих соответствие проводимых валютных операций требованиям валютного законодательства, содержание этой информации,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404040"/>
                </a:solidFill>
              </a:rPr>
              <a:t>порядок проведения мониторинга валютных операций.</a:t>
            </a:r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/>
            <a:endParaRPr lang="ru-RU" sz="1300" b="1" dirty="0" smtClean="0">
              <a:solidFill>
                <a:srgbClr val="D24726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  <p:pic>
        <p:nvPicPr>
          <p:cNvPr id="6" name="Рисунок 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801" y="4319081"/>
            <a:ext cx="2542262" cy="2325537"/>
          </a:xfrm>
          <a:prstGeom prst="rect">
            <a:avLst/>
          </a:prstGeom>
          <a:effectLst>
            <a:softEdge rad="762000"/>
          </a:effectLst>
        </p:spPr>
      </p:pic>
    </p:spTree>
    <p:extLst>
      <p:ext uri="{BB962C8B-B14F-4D97-AF65-F5344CB8AC3E}">
        <p14:creationId xmlns:p14="http://schemas.microsoft.com/office/powerpoint/2010/main" val="1503326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6" y="448056"/>
            <a:ext cx="10233879" cy="640080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>Порядок предоставления резидентами информации о проводимых ВО (п.11 глава 4 Инструкции)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Объект 17"/>
          <p:cNvSpPr txBox="1">
            <a:spLocks/>
          </p:cNvSpPr>
          <p:nvPr/>
        </p:nvSpPr>
        <p:spPr>
          <a:xfrm>
            <a:off x="541609" y="1455490"/>
            <a:ext cx="11093042" cy="4205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/>
              <a:t>ЮЛ резидент </a:t>
            </a:r>
            <a:r>
              <a:rPr lang="ru-RU" sz="1700" dirty="0"/>
              <a:t>при проведении валютных </a:t>
            </a:r>
            <a:r>
              <a:rPr lang="ru-RU" sz="1700" dirty="0" smtClean="0"/>
              <a:t>операций, </a:t>
            </a:r>
            <a:r>
              <a:rPr lang="ru-RU" sz="1700" b="1" dirty="0" smtClean="0">
                <a:solidFill>
                  <a:srgbClr val="404040"/>
                </a:solidFill>
              </a:rPr>
              <a:t>представляет </a:t>
            </a:r>
            <a:r>
              <a:rPr lang="ru-RU" sz="1700" b="1" dirty="0">
                <a:solidFill>
                  <a:srgbClr val="404040"/>
                </a:solidFill>
              </a:rPr>
              <a:t>в банк информацию</a:t>
            </a:r>
            <a:r>
              <a:rPr lang="ru-RU" sz="1700" dirty="0">
                <a:solidFill>
                  <a:srgbClr val="404040"/>
                </a:solidFill>
              </a:rPr>
              <a:t>, подтверждающую соответствие проводимых валютных операций требованиям валютного </a:t>
            </a:r>
            <a:r>
              <a:rPr lang="ru-RU" sz="1700" dirty="0" smtClean="0">
                <a:solidFill>
                  <a:srgbClr val="404040"/>
                </a:solidFill>
              </a:rPr>
              <a:t>законодательства, </a:t>
            </a:r>
            <a:r>
              <a:rPr lang="ru-RU" sz="1700" b="1" dirty="0" smtClean="0">
                <a:solidFill>
                  <a:srgbClr val="404040"/>
                </a:solidFill>
              </a:rPr>
              <a:t>которая указывается</a:t>
            </a:r>
            <a:r>
              <a:rPr lang="ru-RU" sz="1700" dirty="0" smtClean="0">
                <a:solidFill>
                  <a:srgbClr val="404040"/>
                </a:solidFill>
              </a:rPr>
              <a:t>: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700" dirty="0"/>
          </a:p>
          <a:p>
            <a:pPr marL="5715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700" dirty="0"/>
              <a:t>по валютным операциям, связанным с осуществлением платежей и переводов, - в платежной инструкции с учетом требований пункта 12 настоящей Инструкции;</a:t>
            </a:r>
          </a:p>
          <a:p>
            <a:pPr marL="5715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700" dirty="0"/>
              <a:t>по валютным операциям, связанным с внесением (снятием) наличных денежных средств на счет (со счета), - в заявлении на взнос (получение) наличной иностранной валюты, приходном (расходном) кассовом (валютном) ордере, объявлении на взнос наличными, чеке из чековой книжки, заявлении на получение наличных белорусских рублей (далее - кассовые документы) с учетом требований нормативных правовых актов, регулирующих наличное денежное обращение, включая организацию кассовой работы в банках;</a:t>
            </a:r>
          </a:p>
          <a:p>
            <a:pPr marL="5715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700" dirty="0"/>
              <a:t>по валютным операциям, связанным с поступлением денежных средств на счет юридического лица - резидента или направлением им денежных средств на оплату обязательств перед банком без зачисления на свои счета, - в отдельном документе, содержащем сведения о поступивших денежных средствах (далее - сведения), форма которого разрабатывается банком с учетом требований пункта 12 настоящей Инструкции</a:t>
            </a:r>
            <a:r>
              <a:rPr lang="ru-RU" sz="1700" dirty="0" smtClean="0"/>
              <a:t>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700" dirty="0"/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 smtClean="0">
                <a:solidFill>
                  <a:srgbClr val="404040"/>
                </a:solidFill>
              </a:rPr>
              <a:t>Основные случаи не предоставления в Банк информации/ сведений: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700" b="1" dirty="0" smtClean="0">
              <a:solidFill>
                <a:srgbClr val="404040"/>
              </a:solidFill>
            </a:endParaRPr>
          </a:p>
          <a:p>
            <a:pPr marL="51435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404040"/>
                </a:solidFill>
              </a:rPr>
              <a:t>при перечислении иностранной валюты в рамках своих счетов;</a:t>
            </a:r>
          </a:p>
          <a:p>
            <a:pPr marL="51435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404040"/>
                </a:solidFill>
              </a:rPr>
              <a:t>п</a:t>
            </a:r>
            <a:r>
              <a:rPr lang="ru-RU" sz="1700" dirty="0" smtClean="0">
                <a:solidFill>
                  <a:srgbClr val="404040"/>
                </a:solidFill>
              </a:rPr>
              <a:t>ри возврате Банками депозита в иностранной валюте и при выплате процентов по нему;</a:t>
            </a:r>
          </a:p>
          <a:p>
            <a:pPr marL="51435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404040"/>
                </a:solidFill>
              </a:rPr>
              <a:t>При поступлении белорусских рублей от ФЛ нерезидентов.</a:t>
            </a:r>
          </a:p>
          <a:p>
            <a:pPr marL="51435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700" dirty="0">
              <a:solidFill>
                <a:srgbClr val="404040"/>
              </a:solidFill>
            </a:endParaRPr>
          </a:p>
          <a:p>
            <a:pPr marL="0" indent="0" algn="just">
              <a:spcAft>
                <a:spcPts val="2000"/>
              </a:spcAft>
              <a:buNone/>
            </a:pPr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spcAft>
                <a:spcPts val="2000"/>
              </a:spcAft>
              <a:buNone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71" y="1524708"/>
            <a:ext cx="5698938" cy="42764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ru-RU" dirty="0"/>
              <a:t>Основные акты законодательства в сфере валютного контроля и регулирования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Объект 17"/>
          <p:cNvSpPr txBox="1">
            <a:spLocks/>
          </p:cNvSpPr>
          <p:nvPr/>
        </p:nvSpPr>
        <p:spPr>
          <a:xfrm>
            <a:off x="541609" y="1524708"/>
            <a:ext cx="5541950" cy="496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Aft>
                <a:spcPts val="600"/>
              </a:spcAft>
              <a:buAutoNum type="arabicPeriod"/>
              <a:defRPr/>
            </a:pPr>
            <a:r>
              <a:rPr lang="ru-RU" sz="1400" dirty="0" smtClean="0"/>
              <a:t>№ 226-З </a:t>
            </a:r>
            <a:r>
              <a:rPr lang="ru-RU" sz="1400" dirty="0"/>
              <a:t>от 22.07.2003 г. Закон о валютном регулировании и валютном </a:t>
            </a:r>
            <a:r>
              <a:rPr lang="ru-RU" sz="1400" dirty="0" smtClean="0"/>
              <a:t>контроле</a:t>
            </a:r>
          </a:p>
          <a:p>
            <a:pPr lvl="0" algn="just">
              <a:spcAft>
                <a:spcPts val="600"/>
              </a:spcAft>
              <a:buAutoNum type="arabicPeriod"/>
              <a:defRPr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Совмина РБ и НБ РБ № 363/13 от 07.07.2022 г. «О проведении ЮЛ резидентами операций, связанных с экспортом»</a:t>
            </a:r>
          </a:p>
          <a:p>
            <a:pPr lvl="0" algn="just">
              <a:spcAft>
                <a:spcPts val="600"/>
              </a:spcAft>
              <a:buAutoNum type="arabicPeriod"/>
              <a:defRPr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СМ РБ и НБ РБ №392/7 от 06.07.2021 г. «О проведении валютных операций»</a:t>
            </a:r>
          </a:p>
          <a:p>
            <a:pPr lvl="0" algn="just">
              <a:spcAft>
                <a:spcPts val="600"/>
              </a:spcAft>
              <a:buAutoNum type="arabicPeriod"/>
              <a:defRPr/>
            </a:pPr>
            <a:r>
              <a:rPr lang="ru-RU" sz="1400" dirty="0"/>
              <a:t>Постановление НБ РБ №37 от </a:t>
            </a:r>
            <a:r>
              <a:rPr lang="ru-RU" sz="1400" dirty="0" smtClean="0"/>
              <a:t>12.02.2021 г. </a:t>
            </a:r>
            <a:r>
              <a:rPr lang="ru-RU" sz="1400" dirty="0"/>
              <a:t>«О регистрации резидентами валютных договоров</a:t>
            </a:r>
            <a:r>
              <a:rPr lang="ru-RU" sz="1400" dirty="0" smtClean="0"/>
              <a:t>»</a:t>
            </a:r>
          </a:p>
          <a:p>
            <a:pPr lvl="0" algn="just">
              <a:spcAft>
                <a:spcPts val="600"/>
              </a:spcAft>
              <a:buAutoNum type="arabicPeriod"/>
              <a:defRPr/>
            </a:pPr>
            <a:r>
              <a:rPr lang="ru-RU" sz="1400" dirty="0"/>
              <a:t>Постановление НБ РБ №141 от 28.05.2021 </a:t>
            </a:r>
            <a:r>
              <a:rPr lang="ru-RU" sz="1400" dirty="0" smtClean="0"/>
              <a:t>г. «О </a:t>
            </a:r>
            <a:r>
              <a:rPr lang="ru-RU" sz="1400" dirty="0"/>
              <a:t>порядке проведения валютно-обменных операций</a:t>
            </a:r>
            <a:r>
              <a:rPr lang="ru-RU" sz="1400" dirty="0" smtClean="0"/>
              <a:t>»</a:t>
            </a:r>
          </a:p>
          <a:p>
            <a:pPr lvl="0" algn="just">
              <a:spcAft>
                <a:spcPts val="600"/>
              </a:spcAft>
              <a:buAutoNum type="arabicPeriod"/>
              <a:defRPr/>
            </a:pPr>
            <a:r>
              <a:rPr lang="ru-RU" sz="1400" dirty="0"/>
              <a:t>Постановление НБ РБ №147 от </a:t>
            </a:r>
            <a:r>
              <a:rPr lang="ru-RU" sz="1400" dirty="0" smtClean="0"/>
              <a:t>31.05.2021 г. </a:t>
            </a:r>
            <a:r>
              <a:rPr lang="ru-RU" sz="1400" dirty="0"/>
              <a:t>«О проведении валютных операций</a:t>
            </a:r>
            <a:r>
              <a:rPr lang="ru-RU" sz="1400" dirty="0" smtClean="0"/>
              <a:t>»</a:t>
            </a:r>
          </a:p>
          <a:p>
            <a:pPr lvl="0" algn="just">
              <a:spcAft>
                <a:spcPts val="600"/>
              </a:spcAft>
              <a:buAutoNum type="arabicPeriod"/>
              <a:defRPr/>
            </a:pPr>
            <a:r>
              <a:rPr lang="ru-RU" sz="1400" dirty="0"/>
              <a:t>Указ Президента НБ РБ №178 от 27.03.2008 </a:t>
            </a:r>
            <a:r>
              <a:rPr lang="ru-RU" sz="1400" dirty="0" smtClean="0"/>
              <a:t>г. «О </a:t>
            </a:r>
            <a:r>
              <a:rPr lang="ru-RU" sz="1400" dirty="0"/>
              <a:t>порядке исполнения внешнеторговых </a:t>
            </a:r>
            <a:r>
              <a:rPr lang="ru-RU" sz="1400" dirty="0" smtClean="0"/>
              <a:t>договоров»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616456" y="1162431"/>
            <a:ext cx="11118343" cy="640080"/>
          </a:xfrm>
        </p:spPr>
        <p:txBody>
          <a:bodyPr rtlCol="0">
            <a:no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sz="2800" dirty="0"/>
              <a:t>Указ Президента НБ РБ №178 от 27.03.2008 г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О порядке исполнения внешнеторговых договоров»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6070" y="2462454"/>
            <a:ext cx="104863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404040"/>
                </a:solidFill>
              </a:rPr>
              <a:t>В целях совершенствования порядка осуществления внешнеторговой деятельности </a:t>
            </a:r>
            <a:r>
              <a:rPr lang="ru-RU" sz="1300" dirty="0">
                <a:solidFill>
                  <a:srgbClr val="404040"/>
                </a:solidFill>
              </a:rPr>
              <a:t>юридическими лицами и индивидуальными предпринимателями</a:t>
            </a:r>
            <a:r>
              <a:rPr lang="ru-RU" sz="1300" dirty="0" smtClean="0">
                <a:solidFill>
                  <a:srgbClr val="404040"/>
                </a:solidFill>
              </a:rPr>
              <a:t>:</a:t>
            </a:r>
          </a:p>
          <a:p>
            <a:pPr algn="just"/>
            <a:endParaRPr lang="ru-RU" sz="1300" dirty="0">
              <a:solidFill>
                <a:srgbClr val="404040"/>
              </a:solidFill>
            </a:endParaRPr>
          </a:p>
          <a:p>
            <a:pPr algn="just"/>
            <a:r>
              <a:rPr lang="ru-RU" sz="1300" dirty="0" smtClean="0">
                <a:solidFill>
                  <a:srgbClr val="404040"/>
                </a:solidFill>
              </a:rPr>
              <a:t>Установить</a:t>
            </a:r>
            <a:r>
              <a:rPr lang="ru-RU" sz="1300" dirty="0">
                <a:solidFill>
                  <a:srgbClr val="404040"/>
                </a:solidFill>
              </a:rPr>
              <a:t>, что резиденты </a:t>
            </a:r>
            <a:r>
              <a:rPr lang="ru-RU" sz="1300" dirty="0" smtClean="0">
                <a:solidFill>
                  <a:srgbClr val="404040"/>
                </a:solidFill>
              </a:rPr>
              <a:t>обязаны </a:t>
            </a:r>
            <a:r>
              <a:rPr lang="ru-RU" sz="1300" dirty="0">
                <a:solidFill>
                  <a:srgbClr val="404040"/>
                </a:solidFill>
              </a:rPr>
              <a:t>представить статистическую декларацию по отгрузкам (поступлениям) товаров, совершение таможенных операций в отношении которых не производится, в виде электронного документа в таможенный орган в порядке и случаях, определяемых </a:t>
            </a:r>
            <a:r>
              <a:rPr lang="ru-RU" sz="1300" dirty="0" smtClean="0">
                <a:solidFill>
                  <a:srgbClr val="404040"/>
                </a:solidFill>
              </a:rPr>
              <a:t>Советом Министров РБ, </a:t>
            </a:r>
            <a:r>
              <a:rPr lang="ru-RU" sz="1300" dirty="0">
                <a:solidFill>
                  <a:srgbClr val="404040"/>
                </a:solidFill>
              </a:rPr>
              <a:t>для регистрации с использованием программных и технических средств, обеспечивающих взаимодействие с информационными системами таможенных органов при обмене электронными документами.</a:t>
            </a:r>
          </a:p>
          <a:p>
            <a:pPr algn="just"/>
            <a:endParaRPr lang="ru-RU" sz="1300" dirty="0" smtClean="0">
              <a:solidFill>
                <a:srgbClr val="404040"/>
              </a:solidFill>
            </a:endParaRPr>
          </a:p>
          <a:p>
            <a:pPr algn="just"/>
            <a:r>
              <a:rPr lang="ru-RU" sz="1300" b="1" dirty="0" smtClean="0">
                <a:solidFill>
                  <a:srgbClr val="404040"/>
                </a:solidFill>
              </a:rPr>
              <a:t>В </a:t>
            </a:r>
            <a:r>
              <a:rPr lang="ru-RU" sz="1300" b="1" dirty="0">
                <a:solidFill>
                  <a:srgbClr val="404040"/>
                </a:solidFill>
              </a:rPr>
              <a:t>соответствии с каждым заключенным внешнеторговым договором резиденты обязаны</a:t>
            </a:r>
            <a:r>
              <a:rPr lang="ru-RU" sz="1300" b="1" dirty="0" smtClean="0">
                <a:solidFill>
                  <a:srgbClr val="404040"/>
                </a:solidFill>
              </a:rPr>
              <a:t>:</a:t>
            </a:r>
          </a:p>
          <a:p>
            <a:pPr algn="just"/>
            <a:endParaRPr lang="ru-RU" sz="1300" b="1" dirty="0">
              <a:solidFill>
                <a:srgbClr val="D24726"/>
              </a:solidFill>
            </a:endParaRPr>
          </a:p>
          <a:p>
            <a:pPr indent="-285750" algn="just">
              <a:buFontTx/>
              <a:buChar char="-"/>
            </a:pPr>
            <a:r>
              <a:rPr lang="ru-RU" sz="1300" dirty="0" smtClean="0">
                <a:solidFill>
                  <a:srgbClr val="404040"/>
                </a:solidFill>
              </a:rPr>
              <a:t>указать </a:t>
            </a:r>
            <a:r>
              <a:rPr lang="ru-RU" sz="1300" dirty="0">
                <a:solidFill>
                  <a:srgbClr val="404040"/>
                </a:solidFill>
              </a:rPr>
              <a:t>в декларации на товары, а в случае, если совершение таможенных операций не производится, - в статистической декларации </a:t>
            </a:r>
            <a:r>
              <a:rPr lang="ru-RU" sz="1300" u="sng" dirty="0">
                <a:solidFill>
                  <a:srgbClr val="404040"/>
                </a:solidFill>
              </a:rPr>
              <a:t>регистрационный номер валютного договора</a:t>
            </a:r>
            <a:r>
              <a:rPr lang="ru-RU" sz="1300" dirty="0">
                <a:solidFill>
                  <a:srgbClr val="404040"/>
                </a:solidFill>
              </a:rPr>
              <a:t>, подлежащего регистрации в соответствии с валютным </a:t>
            </a:r>
            <a:r>
              <a:rPr lang="ru-RU" sz="1300" dirty="0" smtClean="0">
                <a:solidFill>
                  <a:srgbClr val="404040"/>
                </a:solidFill>
              </a:rPr>
              <a:t>законодательством;</a:t>
            </a:r>
          </a:p>
          <a:p>
            <a:pPr algn="just"/>
            <a:endParaRPr lang="ru-RU" sz="1300" dirty="0" smtClean="0">
              <a:solidFill>
                <a:srgbClr val="404040"/>
              </a:solidFill>
            </a:endParaRPr>
          </a:p>
          <a:p>
            <a:pPr indent="-285750" algn="just">
              <a:buFontTx/>
              <a:buChar char="-"/>
            </a:pPr>
            <a:r>
              <a:rPr lang="ru-RU" sz="1300" dirty="0" smtClean="0">
                <a:solidFill>
                  <a:srgbClr val="404040"/>
                </a:solidFill>
              </a:rPr>
              <a:t>представить </a:t>
            </a:r>
            <a:r>
              <a:rPr lang="ru-RU" sz="1300" dirty="0">
                <a:solidFill>
                  <a:srgbClr val="404040"/>
                </a:solidFill>
              </a:rPr>
              <a:t>по требованию контрольных (надзорных) органов, уполномоченных осуществлять валютный контроль, запрашиваемые в соответствии с их полномочиями документы и иную информацию в установленные ими </a:t>
            </a:r>
            <a:r>
              <a:rPr lang="ru-RU" sz="1300" dirty="0" smtClean="0">
                <a:solidFill>
                  <a:srgbClr val="404040"/>
                </a:solidFill>
              </a:rPr>
              <a:t>сроки;</a:t>
            </a:r>
          </a:p>
          <a:p>
            <a:pPr algn="just"/>
            <a:endParaRPr lang="ru-RU" sz="1300" dirty="0" smtClean="0">
              <a:solidFill>
                <a:srgbClr val="404040"/>
              </a:solidFill>
            </a:endParaRPr>
          </a:p>
          <a:p>
            <a:pPr indent="-285750" algn="just">
              <a:buFontTx/>
              <a:buChar char="-"/>
            </a:pPr>
            <a:r>
              <a:rPr lang="ru-RU" sz="1300" dirty="0" smtClean="0">
                <a:solidFill>
                  <a:srgbClr val="404040"/>
                </a:solidFill>
              </a:rPr>
              <a:t>предусмотреть </a:t>
            </a:r>
            <a:r>
              <a:rPr lang="ru-RU" sz="1300" dirty="0">
                <a:solidFill>
                  <a:srgbClr val="404040"/>
                </a:solidFill>
              </a:rPr>
              <a:t>во внешнеторговом договоре сумму (ориентировочную сумму) денежных обязательств сторон по договору, а также условия расчета, под которыми понимается обязательство осуществления одной стороной расчета до исполнения либо по факту исполнения обязательств другой стороной.</a:t>
            </a:r>
          </a:p>
          <a:p>
            <a:pPr algn="just"/>
            <a:endParaRPr lang="ru-RU" sz="1300" b="1" dirty="0" smtClean="0">
              <a:solidFill>
                <a:srgbClr val="D24726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76709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597407" y="971931"/>
            <a:ext cx="9222868" cy="640080"/>
          </a:xfrm>
        </p:spPr>
        <p:txBody>
          <a:bodyPr rtlCol="0">
            <a:noAutofit/>
          </a:bodyPr>
          <a:lstStyle/>
          <a:p>
            <a:r>
              <a:rPr lang="ru-RU" sz="2500" dirty="0"/>
              <a:t>Закон о валютном регулировании и валютном контроле от 22.07.2003 г. № 226-3</a:t>
            </a:r>
            <a:endParaRPr lang="ru-RU" sz="2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Объект 17"/>
          <p:cNvSpPr txBox="1">
            <a:spLocks/>
          </p:cNvSpPr>
          <p:nvPr/>
        </p:nvSpPr>
        <p:spPr>
          <a:xfrm>
            <a:off x="541610" y="2638425"/>
            <a:ext cx="11088416" cy="3715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2000"/>
              </a:spcAft>
              <a:buNone/>
            </a:pPr>
            <a:r>
              <a:rPr lang="en-US" dirty="0" smtClean="0"/>
              <a:t>       </a:t>
            </a:r>
            <a:r>
              <a:rPr lang="ru-RU" sz="1400" b="1" dirty="0" smtClean="0">
                <a:solidFill>
                  <a:srgbClr val="404040"/>
                </a:solidFill>
              </a:rPr>
              <a:t>Действие Закона </a:t>
            </a:r>
            <a:r>
              <a:rPr lang="ru-RU" sz="1400" b="1" dirty="0">
                <a:solidFill>
                  <a:srgbClr val="404040"/>
                </a:solidFill>
              </a:rPr>
              <a:t>распространяется </a:t>
            </a:r>
            <a:r>
              <a:rPr lang="ru-RU" sz="1400" dirty="0"/>
              <a:t>на резидентов и нерезидентов, которые проводят валютные и валютно-обменные операции в Республике Беларусь, а также на резидентов, которые проводят валютные операции за пределами Республики Беларусь и валютно-обменные операции по счетам, открытым в иностранных </a:t>
            </a:r>
            <a:r>
              <a:rPr lang="ru-RU" sz="1400" dirty="0" smtClean="0"/>
              <a:t>банках</a:t>
            </a:r>
            <a:r>
              <a:rPr lang="en-US" sz="1400" dirty="0" smtClean="0"/>
              <a:t>.</a:t>
            </a:r>
          </a:p>
          <a:p>
            <a:pPr marL="0" indent="0" algn="just">
              <a:spcAft>
                <a:spcPts val="2000"/>
              </a:spcAft>
              <a:buNone/>
            </a:pPr>
            <a:r>
              <a:rPr lang="en-US" sz="1400" dirty="0" smtClean="0"/>
              <a:t>       </a:t>
            </a:r>
            <a:r>
              <a:rPr lang="ru-RU" sz="1400" b="1" dirty="0" smtClean="0">
                <a:solidFill>
                  <a:srgbClr val="404040"/>
                </a:solidFill>
              </a:rPr>
              <a:t>Законом </a:t>
            </a:r>
            <a:r>
              <a:rPr lang="ru-RU" sz="1400" b="1" dirty="0">
                <a:solidFill>
                  <a:srgbClr val="404040"/>
                </a:solidFill>
              </a:rPr>
              <a:t>устанавливаются </a:t>
            </a:r>
            <a:r>
              <a:rPr lang="ru-RU" sz="1400" dirty="0"/>
              <a:t>правовые основы валютного регулирования и валютного контроля в Республике Беларусь, определяются особенности государственного регулирования валютных отношений, полномочия Президента Республики Беларусь и государственных органов в указанной сфере деятельности, а также права и обязанности резидентов, нерезидентов, полномочия банков Республики Беларусь и открытого акционерного общества "Банк развития Республики Беларусь" </a:t>
            </a:r>
            <a:r>
              <a:rPr lang="ru-RU" sz="1400" dirty="0" smtClean="0"/>
              <a:t>при </a:t>
            </a:r>
            <a:r>
              <a:rPr lang="ru-RU" sz="1400" dirty="0"/>
              <a:t>проведении валютных операций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marL="0" indent="0" algn="just">
              <a:spcAft>
                <a:spcPts val="2000"/>
              </a:spcAft>
              <a:buNone/>
            </a:pPr>
            <a:r>
              <a:rPr lang="en-US" sz="1400" b="1" dirty="0" smtClean="0">
                <a:solidFill>
                  <a:srgbClr val="D24726"/>
                </a:solidFill>
              </a:rPr>
              <a:t>       </a:t>
            </a:r>
            <a:r>
              <a:rPr lang="ru-RU" sz="1400" b="1" dirty="0" smtClean="0">
                <a:solidFill>
                  <a:srgbClr val="404040"/>
                </a:solidFill>
              </a:rPr>
              <a:t>Правовой </a:t>
            </a:r>
            <a:r>
              <a:rPr lang="ru-RU" sz="1400" b="1" dirty="0">
                <a:solidFill>
                  <a:srgbClr val="404040"/>
                </a:solidFill>
              </a:rPr>
              <a:t>режим, установленный </a:t>
            </a:r>
            <a:r>
              <a:rPr lang="ru-RU" sz="1400" b="1" dirty="0" smtClean="0">
                <a:solidFill>
                  <a:srgbClr val="404040"/>
                </a:solidFill>
              </a:rPr>
              <a:t>Законом</a:t>
            </a:r>
            <a:r>
              <a:rPr lang="ru-RU" sz="1400" b="1" dirty="0">
                <a:solidFill>
                  <a:srgbClr val="404040"/>
                </a:solidFill>
              </a:rPr>
              <a:t>, распространяется </a:t>
            </a:r>
            <a:r>
              <a:rPr lang="ru-RU" sz="1400" dirty="0"/>
              <a:t>на Банк развития, </a:t>
            </a:r>
            <a:r>
              <a:rPr lang="ru-RU" sz="1400" dirty="0" smtClean="0"/>
              <a:t>ОАО "Белорусская </a:t>
            </a:r>
            <a:r>
              <a:rPr lang="ru-RU" sz="1400" dirty="0"/>
              <a:t>валютно-фондовая биржа</a:t>
            </a:r>
            <a:r>
              <a:rPr lang="ru-RU" sz="1400" dirty="0" smtClean="0"/>
              <a:t>", </a:t>
            </a:r>
            <a:r>
              <a:rPr lang="ru-RU" sz="1400" dirty="0"/>
              <a:t>резидентов свободных (специальных, особых) экономических зон, Парка высоких технологий </a:t>
            </a:r>
            <a:r>
              <a:rPr lang="ru-RU" sz="1400" b="1" dirty="0">
                <a:solidFill>
                  <a:srgbClr val="404040"/>
                </a:solidFill>
              </a:rPr>
              <a:t>с учетом особенностей</a:t>
            </a:r>
            <a:r>
              <a:rPr lang="ru-RU" sz="1400" dirty="0"/>
              <a:t>, установленных иными законодательными актами.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 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68" y="2124870"/>
            <a:ext cx="6257732" cy="3559897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smtClean="0"/>
              <a:t>Правила проведения валютных операций (глава 3 Закона)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Объект 17"/>
          <p:cNvSpPr txBox="1">
            <a:spLocks/>
          </p:cNvSpPr>
          <p:nvPr/>
        </p:nvSpPr>
        <p:spPr>
          <a:xfrm>
            <a:off x="541609" y="1455491"/>
            <a:ext cx="6773591" cy="4898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2000"/>
              </a:spcAft>
              <a:buNone/>
            </a:pPr>
            <a:r>
              <a:rPr lang="en-US" dirty="0" smtClean="0"/>
              <a:t>      </a:t>
            </a:r>
            <a:r>
              <a:rPr lang="ru-RU" sz="1400" b="1" dirty="0" smtClean="0">
                <a:solidFill>
                  <a:srgbClr val="404040"/>
                </a:solidFill>
              </a:rPr>
              <a:t>Законом определен перечень случаев использования иностранной валюты (наличный/ безналичный способы) в расчетах между: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/>
              <a:t>р</a:t>
            </a:r>
            <a:r>
              <a:rPr lang="ru-RU" sz="1400" dirty="0" smtClean="0"/>
              <a:t>езидентами – </a:t>
            </a:r>
            <a:r>
              <a:rPr lang="ru-RU" sz="1400" i="1" dirty="0" smtClean="0"/>
              <a:t>статья 12 Закона;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/>
              <a:t>р</a:t>
            </a:r>
            <a:r>
              <a:rPr lang="ru-RU" sz="1400" dirty="0" smtClean="0"/>
              <a:t>езидентами и нерезидентами – </a:t>
            </a:r>
            <a:r>
              <a:rPr lang="ru-RU" sz="1400" i="1" dirty="0" smtClean="0"/>
              <a:t>статья 13 Закона;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/>
              <a:t>н</a:t>
            </a:r>
            <a:r>
              <a:rPr lang="ru-RU" sz="1400" dirty="0" smtClean="0"/>
              <a:t>ерезидентами – </a:t>
            </a:r>
            <a:r>
              <a:rPr lang="ru-RU" sz="1400" i="1" dirty="0" smtClean="0"/>
              <a:t>статья 14 Закона;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     Президентом РБ, </a:t>
            </a:r>
            <a:r>
              <a:rPr lang="ru-RU" sz="1400" dirty="0"/>
              <a:t>законами, совместными постановлениями </a:t>
            </a:r>
            <a:r>
              <a:rPr lang="ru-RU" sz="1400" dirty="0" smtClean="0">
                <a:solidFill>
                  <a:schemeClr val="tx1"/>
                </a:solidFill>
              </a:rPr>
              <a:t>Совмина РБ и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404040"/>
                </a:solidFill>
              </a:rPr>
              <a:t>Национальным банком Республики Беларусь, </a:t>
            </a:r>
            <a:r>
              <a:rPr lang="ru-RU" sz="1400" b="1" dirty="0">
                <a:solidFill>
                  <a:srgbClr val="404040"/>
                </a:solidFill>
              </a:rPr>
              <a:t>могут быть установлены иные случаи использования иностранной валюты при проведении валютных </a:t>
            </a:r>
            <a:r>
              <a:rPr lang="ru-RU" sz="1400" b="1" dirty="0" smtClean="0">
                <a:solidFill>
                  <a:srgbClr val="404040"/>
                </a:solidFill>
              </a:rPr>
              <a:t>операций</a:t>
            </a:r>
            <a:r>
              <a:rPr lang="ru-RU" sz="1400" dirty="0" smtClean="0">
                <a:solidFill>
                  <a:srgbClr val="404040"/>
                </a:solidFill>
              </a:rPr>
              <a:t>.</a:t>
            </a:r>
            <a:endParaRPr lang="ru-RU" sz="1400" dirty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2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207" y="448056"/>
            <a:ext cx="7195209" cy="64008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О</a:t>
            </a:r>
            <a:r>
              <a:rPr lang="ru-RU" dirty="0" smtClean="0"/>
              <a:t>бязанности </a:t>
            </a:r>
            <a:r>
              <a:rPr lang="ru-RU" dirty="0"/>
              <a:t>резидентов и нерезидентов при проведении валютных </a:t>
            </a:r>
            <a:r>
              <a:rPr lang="ru-RU" dirty="0" smtClean="0"/>
              <a:t>операций (статья 8 Закона)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Объект 17"/>
          <p:cNvSpPr txBox="1">
            <a:spLocks/>
          </p:cNvSpPr>
          <p:nvPr/>
        </p:nvSpPr>
        <p:spPr>
          <a:xfrm>
            <a:off x="401217" y="1728494"/>
            <a:ext cx="5523722" cy="475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404040"/>
                </a:solidFill>
              </a:rPr>
              <a:t>Соблюдать требования проведения валютных операций </a:t>
            </a:r>
            <a:r>
              <a:rPr lang="ru-RU" sz="1300" dirty="0" smtClean="0"/>
              <a:t>– </a:t>
            </a:r>
            <a:r>
              <a:rPr lang="ru-RU" sz="1300" i="1" dirty="0" smtClean="0"/>
              <a:t>ст. 10-14</a:t>
            </a:r>
            <a:r>
              <a:rPr lang="ru-RU" sz="1300" i="1" dirty="0"/>
              <a:t> и </a:t>
            </a:r>
            <a:r>
              <a:rPr lang="ru-RU" sz="1300" i="1" dirty="0" smtClean="0"/>
              <a:t>16 Закона</a:t>
            </a:r>
            <a:r>
              <a:rPr lang="ru-RU" sz="1300" i="1" dirty="0"/>
              <a:t>, иных актов валютного законодательства</a:t>
            </a:r>
            <a:r>
              <a:rPr lang="ru-RU" sz="1300" dirty="0"/>
              <a:t>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404040"/>
                </a:solidFill>
              </a:rPr>
              <a:t>Соблюдать </a:t>
            </a:r>
            <a:r>
              <a:rPr lang="ru-RU" sz="1300" b="1" dirty="0">
                <a:solidFill>
                  <a:srgbClr val="404040"/>
                </a:solidFill>
              </a:rPr>
              <a:t>требования </a:t>
            </a:r>
            <a:r>
              <a:rPr lang="ru-RU" sz="1300" b="1" dirty="0" smtClean="0">
                <a:solidFill>
                  <a:srgbClr val="404040"/>
                </a:solidFill>
              </a:rPr>
              <a:t>при использовании </a:t>
            </a:r>
            <a:r>
              <a:rPr lang="ru-RU" sz="1300" b="1" dirty="0">
                <a:solidFill>
                  <a:srgbClr val="404040"/>
                </a:solidFill>
              </a:rPr>
              <a:t>счетов, открытых в банках </a:t>
            </a:r>
            <a:r>
              <a:rPr lang="ru-RU" sz="1300" b="1" dirty="0" smtClean="0">
                <a:solidFill>
                  <a:srgbClr val="404040"/>
                </a:solidFill>
              </a:rPr>
              <a:t>РБ и </a:t>
            </a:r>
            <a:r>
              <a:rPr lang="ru-RU" sz="1300" b="1" dirty="0">
                <a:solidFill>
                  <a:srgbClr val="404040"/>
                </a:solidFill>
              </a:rPr>
              <a:t>иностранных </a:t>
            </a:r>
            <a:r>
              <a:rPr lang="ru-RU" sz="1300" b="1" dirty="0" smtClean="0">
                <a:solidFill>
                  <a:srgbClr val="404040"/>
                </a:solidFill>
              </a:rPr>
              <a:t>банках</a:t>
            </a:r>
            <a:r>
              <a:rPr lang="ru-RU" sz="1300" dirty="0" smtClean="0">
                <a:solidFill>
                  <a:srgbClr val="404040"/>
                </a:solidFill>
              </a:rPr>
              <a:t> </a:t>
            </a:r>
            <a:r>
              <a:rPr lang="ru-RU" sz="1300" dirty="0" smtClean="0"/>
              <a:t>- </a:t>
            </a:r>
            <a:r>
              <a:rPr lang="ru-RU" sz="1300" i="1" dirty="0" smtClean="0"/>
              <a:t>ст. 17</a:t>
            </a:r>
            <a:r>
              <a:rPr lang="ru-RU" sz="1300" i="1" dirty="0"/>
              <a:t> и </a:t>
            </a:r>
            <a:r>
              <a:rPr lang="ru-RU" sz="1300" i="1" dirty="0" smtClean="0"/>
              <a:t>19 Закона</a:t>
            </a:r>
            <a:r>
              <a:rPr lang="ru-RU" sz="1300" i="1" dirty="0"/>
              <a:t>, иных актов валютного законодательства</a:t>
            </a:r>
            <a:r>
              <a:rPr lang="ru-RU" sz="1300" dirty="0" smtClean="0"/>
              <a:t>;</a:t>
            </a:r>
            <a:endParaRPr lang="ru-RU" sz="13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404040"/>
                </a:solidFill>
              </a:rPr>
              <a:t>Регистрировать</a:t>
            </a:r>
            <a:r>
              <a:rPr lang="ru-RU" sz="1300" dirty="0" smtClean="0">
                <a:solidFill>
                  <a:srgbClr val="404040"/>
                </a:solidFill>
              </a:rPr>
              <a:t> </a:t>
            </a:r>
            <a:r>
              <a:rPr lang="ru-RU" sz="1300" dirty="0"/>
              <a:t>(за исключением нерезидентов) </a:t>
            </a:r>
            <a:r>
              <a:rPr lang="ru-RU" sz="1300" b="1" dirty="0">
                <a:solidFill>
                  <a:srgbClr val="404040"/>
                </a:solidFill>
              </a:rPr>
              <a:t>валютные</a:t>
            </a:r>
            <a:r>
              <a:rPr lang="ru-RU" sz="1300" b="1" dirty="0">
                <a:solidFill>
                  <a:srgbClr val="D24726"/>
                </a:solidFill>
              </a:rPr>
              <a:t> </a:t>
            </a:r>
            <a:r>
              <a:rPr lang="ru-RU" sz="1300" b="1" dirty="0">
                <a:solidFill>
                  <a:srgbClr val="404040"/>
                </a:solidFill>
              </a:rPr>
              <a:t>договоры и представлять документы и иную информацию об исполнении обязательств по зарегистрированным валютным договорам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smtClean="0"/>
              <a:t>– </a:t>
            </a:r>
            <a:r>
              <a:rPr lang="ru-RU" sz="1300" i="1" dirty="0" smtClean="0"/>
              <a:t>гл. 2 Инструкций 37</a:t>
            </a:r>
            <a:r>
              <a:rPr lang="ru-RU" sz="1300" dirty="0" smtClean="0"/>
              <a:t>;</a:t>
            </a:r>
            <a:endParaRPr lang="ru-RU" sz="13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404040"/>
                </a:solidFill>
              </a:rPr>
              <a:t>Предусматривать</a:t>
            </a:r>
            <a:r>
              <a:rPr lang="ru-RU" sz="1300" dirty="0" smtClean="0"/>
              <a:t> </a:t>
            </a:r>
            <a:r>
              <a:rPr lang="ru-RU" sz="1300" dirty="0"/>
              <a:t>(за исключением нерезидентов) </a:t>
            </a:r>
            <a:r>
              <a:rPr lang="ru-RU" sz="1300" b="1" dirty="0">
                <a:solidFill>
                  <a:srgbClr val="404040"/>
                </a:solidFill>
              </a:rPr>
              <a:t>в валютных договорах сроки исполнения обязательств </a:t>
            </a:r>
            <a:r>
              <a:rPr lang="ru-RU" sz="1300" b="1" dirty="0" smtClean="0">
                <a:solidFill>
                  <a:srgbClr val="404040"/>
                </a:solidFill>
              </a:rPr>
              <a:t>нерезидентами</a:t>
            </a:r>
            <a:r>
              <a:rPr lang="ru-RU" sz="1300" dirty="0" smtClean="0">
                <a:solidFill>
                  <a:srgbClr val="404040"/>
                </a:solidFill>
              </a:rPr>
              <a:t> </a:t>
            </a:r>
            <a:r>
              <a:rPr lang="ru-RU" sz="1300" dirty="0" smtClean="0"/>
              <a:t>– </a:t>
            </a:r>
            <a:r>
              <a:rPr lang="ru-RU" sz="1300" i="1" dirty="0" smtClean="0"/>
              <a:t>п. </a:t>
            </a:r>
            <a:r>
              <a:rPr lang="ru-RU" sz="1300" i="1" dirty="0"/>
              <a:t>1 </a:t>
            </a:r>
            <a:r>
              <a:rPr lang="ru-RU" sz="1300" i="1" dirty="0" smtClean="0"/>
              <a:t>ст.10</a:t>
            </a:r>
            <a:r>
              <a:rPr lang="ru-RU" sz="1300" i="1" dirty="0"/>
              <a:t> </a:t>
            </a:r>
            <a:r>
              <a:rPr lang="ru-RU" sz="1300" i="1" dirty="0" smtClean="0"/>
              <a:t>Закона</a:t>
            </a:r>
            <a:r>
              <a:rPr lang="ru-RU" sz="1300" dirty="0" smtClean="0"/>
              <a:t> (</a:t>
            </a:r>
            <a:r>
              <a:rPr lang="ru-RU" sz="1300" i="1" dirty="0"/>
              <a:t>период от даты исполнения обязательств по </a:t>
            </a:r>
            <a:r>
              <a:rPr lang="ru-RU" sz="1300" i="1" dirty="0" smtClean="0"/>
              <a:t>ВД ЮЛ резидентом </a:t>
            </a:r>
            <a:r>
              <a:rPr lang="ru-RU" sz="1300" i="1" dirty="0"/>
              <a:t>до даты, не позднее которой нерезидентом должны быть исполнены обязательства по этому </a:t>
            </a:r>
            <a:r>
              <a:rPr lang="ru-RU" sz="1300" i="1" dirty="0" smtClean="0"/>
              <a:t>ВД</a:t>
            </a:r>
            <a:r>
              <a:rPr lang="ru-RU" sz="1400" dirty="0" smtClean="0"/>
              <a:t>).</a:t>
            </a:r>
            <a:endParaRPr lang="en-US" sz="1400" dirty="0"/>
          </a:p>
          <a:p>
            <a:pPr marL="0" indent="0" algn="just">
              <a:lnSpc>
                <a:spcPct val="120000"/>
              </a:lnSpc>
              <a:buNone/>
            </a:pPr>
            <a:endParaRPr lang="ru-RU" sz="1300" dirty="0"/>
          </a:p>
        </p:txBody>
      </p:sp>
      <p:cxnSp>
        <p:nvCxnSpPr>
          <p:cNvPr id="20" name="Прямая соединительная линия 19" descr="Светло-серая линия, разделяющая текст и изображения трансформации"/>
          <p:cNvCxnSpPr/>
          <p:nvPr/>
        </p:nvCxnSpPr>
        <p:spPr>
          <a:xfrm>
            <a:off x="6130212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68307" y="1728495"/>
            <a:ext cx="546773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D24726"/>
                </a:solidFill>
              </a:rPr>
              <a:t>  </a:t>
            </a:r>
            <a:r>
              <a:rPr lang="ru-RU" sz="1300" b="1" dirty="0" smtClean="0">
                <a:solidFill>
                  <a:srgbClr val="404040"/>
                </a:solidFill>
              </a:rPr>
              <a:t>Указывать </a:t>
            </a:r>
            <a:r>
              <a:rPr lang="ru-RU" sz="1300" b="1" dirty="0">
                <a:solidFill>
                  <a:srgbClr val="404040"/>
                </a:solidFill>
              </a:rPr>
              <a:t>назначение платежа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b="1" dirty="0">
                <a:solidFill>
                  <a:srgbClr val="404040"/>
                </a:solidFill>
              </a:rPr>
              <a:t>и перевода </a:t>
            </a:r>
            <a:r>
              <a:rPr lang="ru-RU" sz="1300" dirty="0"/>
              <a:t>в белорусских рублях и иностранной валюте по проводимым валютным операциям, а также </a:t>
            </a:r>
            <a:r>
              <a:rPr lang="ru-RU" sz="1300" b="1" dirty="0">
                <a:solidFill>
                  <a:srgbClr val="404040"/>
                </a:solidFill>
              </a:rPr>
              <a:t>представлять документы и иную информацию, подтверждающие указанное назначение платежа и перевода</a:t>
            </a:r>
            <a:r>
              <a:rPr lang="ru-RU" sz="1300" dirty="0">
                <a:solidFill>
                  <a:srgbClr val="404040"/>
                </a:solidFill>
              </a:rPr>
              <a:t>, </a:t>
            </a:r>
            <a:r>
              <a:rPr lang="ru-RU" sz="1300" dirty="0"/>
              <a:t>в случаях и порядке, установленных Национальным банком</a:t>
            </a:r>
            <a:r>
              <a:rPr lang="ru-RU" sz="1300" dirty="0" smtClean="0"/>
              <a:t>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13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D24726"/>
                </a:solidFill>
              </a:rPr>
              <a:t>  </a:t>
            </a:r>
            <a:r>
              <a:rPr lang="ru-RU" sz="1300" b="1" dirty="0" smtClean="0">
                <a:solidFill>
                  <a:srgbClr val="404040"/>
                </a:solidFill>
              </a:rPr>
              <a:t>Представлять </a:t>
            </a:r>
            <a:r>
              <a:rPr lang="ru-RU" sz="1300" b="1" dirty="0">
                <a:solidFill>
                  <a:srgbClr val="404040"/>
                </a:solidFill>
              </a:rPr>
              <a:t>документы и иную информацию, подтверждающие соответствие проводимых валютных операций требованиям валютного законодательства</a:t>
            </a:r>
            <a:r>
              <a:rPr lang="ru-RU" sz="1300" dirty="0">
                <a:solidFill>
                  <a:srgbClr val="404040"/>
                </a:solidFill>
              </a:rPr>
              <a:t>, </a:t>
            </a:r>
            <a:r>
              <a:rPr lang="ru-RU" sz="1300" dirty="0"/>
              <a:t>в случаях и порядке, установленных валютным законодательством</a:t>
            </a:r>
            <a:r>
              <a:rPr lang="ru-RU" sz="1300" dirty="0" smtClean="0"/>
              <a:t>;</a:t>
            </a:r>
          </a:p>
          <a:p>
            <a:pPr algn="just">
              <a:lnSpc>
                <a:spcPct val="120000"/>
              </a:lnSpc>
            </a:pPr>
            <a:endParaRPr lang="ru-RU" sz="13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404040"/>
                </a:solidFill>
              </a:rPr>
              <a:t>  Выполнять </a:t>
            </a:r>
            <a:r>
              <a:rPr lang="ru-RU" sz="1300" b="1" dirty="0">
                <a:solidFill>
                  <a:srgbClr val="404040"/>
                </a:solidFill>
              </a:rPr>
              <a:t>иные обязанности</a:t>
            </a:r>
            <a:r>
              <a:rPr lang="ru-RU" sz="1300" dirty="0">
                <a:solidFill>
                  <a:srgbClr val="404040"/>
                </a:solidFill>
              </a:rPr>
              <a:t>, </a:t>
            </a:r>
            <a:r>
              <a:rPr lang="ru-RU" sz="1300" dirty="0"/>
              <a:t>предусмотренные валютным законодательством</a:t>
            </a:r>
            <a:r>
              <a:rPr lang="ru-RU" sz="1300" dirty="0" smtClean="0"/>
              <a:t>.</a:t>
            </a:r>
          </a:p>
          <a:p>
            <a:pPr algn="just">
              <a:lnSpc>
                <a:spcPct val="120000"/>
              </a:lnSpc>
            </a:pPr>
            <a:endParaRPr lang="ru-RU" sz="1400" dirty="0"/>
          </a:p>
          <a:p>
            <a:pPr algn="just">
              <a:lnSpc>
                <a:spcPct val="120000"/>
              </a:lnSpc>
            </a:pPr>
            <a:endParaRPr lang="ru-RU" sz="1400" dirty="0" smtClean="0"/>
          </a:p>
          <a:p>
            <a:pPr algn="just">
              <a:lnSpc>
                <a:spcPct val="120000"/>
              </a:lnSpc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069902" cy="640080"/>
          </a:xfrm>
        </p:spPr>
        <p:txBody>
          <a:bodyPr rtlCol="0">
            <a:normAutofit fontScale="90000"/>
          </a:bodyPr>
          <a:lstStyle/>
          <a:p>
            <a:pPr lvl="0"/>
            <a:r>
              <a:rPr lang="ru-RU" dirty="0" smtClean="0"/>
              <a:t>Репатриация. </a:t>
            </a:r>
            <a:r>
              <a:rPr lang="ru-RU" dirty="0"/>
              <a:t>О</a:t>
            </a:r>
            <a:r>
              <a:rPr lang="ru-RU" dirty="0" smtClean="0"/>
              <a:t>собенности </a:t>
            </a:r>
            <a:r>
              <a:rPr lang="ru-RU" dirty="0"/>
              <a:t>проведения юридическими лицами - резидентами операций, связанных с экспортом, </a:t>
            </a:r>
            <a:r>
              <a:rPr lang="ru-RU" dirty="0" smtClean="0"/>
              <a:t>импортом (статья 19 Закона)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21208" y="1431008"/>
            <a:ext cx="6539468" cy="5426991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srgbClr val="404040"/>
                </a:solidFill>
              </a:rPr>
              <a:t>ЮЛ резиденты </a:t>
            </a:r>
            <a:r>
              <a:rPr lang="ru-RU" sz="1300" b="1" dirty="0">
                <a:solidFill>
                  <a:srgbClr val="404040"/>
                </a:solidFill>
              </a:rPr>
              <a:t>обязаны обеспечить зачисление на свои </a:t>
            </a:r>
            <a:r>
              <a:rPr lang="ru-RU" sz="1300" b="1" dirty="0" smtClean="0">
                <a:solidFill>
                  <a:srgbClr val="404040"/>
                </a:solidFill>
              </a:rPr>
              <a:t>счета </a:t>
            </a:r>
            <a:r>
              <a:rPr lang="ru-RU" sz="1300" b="1" dirty="0">
                <a:solidFill>
                  <a:srgbClr val="404040"/>
                </a:solidFill>
              </a:rPr>
              <a:t>белорусских рублей и (или) иностранной валюты</a:t>
            </a:r>
            <a:r>
              <a:rPr lang="ru-RU" sz="1300" b="1" dirty="0" smtClean="0">
                <a:solidFill>
                  <a:srgbClr val="404040"/>
                </a:solidFill>
              </a:rPr>
              <a:t>, </a:t>
            </a:r>
            <a:r>
              <a:rPr lang="ru-RU" sz="1300" b="1" dirty="0">
                <a:solidFill>
                  <a:srgbClr val="404040"/>
                </a:solidFill>
              </a:rPr>
              <a:t>открытые в банках </a:t>
            </a:r>
            <a:r>
              <a:rPr lang="ru-RU" sz="1300" b="1" dirty="0" smtClean="0">
                <a:solidFill>
                  <a:srgbClr val="404040"/>
                </a:solidFill>
              </a:rPr>
              <a:t>РБ (далее – репатриация)</a:t>
            </a:r>
            <a:r>
              <a:rPr lang="ru-RU" sz="1300" dirty="0" smtClean="0">
                <a:solidFill>
                  <a:srgbClr val="404040"/>
                </a:solidFill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300" dirty="0"/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rgbClr val="404040"/>
                </a:solidFill>
              </a:rPr>
              <a:t>при экспорте </a:t>
            </a:r>
            <a:r>
              <a:rPr lang="ru-RU" sz="1300" dirty="0">
                <a:solidFill>
                  <a:srgbClr val="404040"/>
                </a:solidFill>
              </a:rPr>
              <a:t>(поступление экспортной выручки)</a:t>
            </a:r>
            <a:r>
              <a:rPr lang="ru-RU" sz="1300" dirty="0" smtClean="0">
                <a:solidFill>
                  <a:srgbClr val="404040"/>
                </a:solidFill>
              </a:rPr>
              <a:t>;</a:t>
            </a:r>
            <a:endParaRPr lang="ru-RU" sz="1300" dirty="0">
              <a:solidFill>
                <a:srgbClr val="404040"/>
              </a:solidFill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rgbClr val="404040"/>
                </a:solidFill>
              </a:rPr>
              <a:t>при </a:t>
            </a:r>
            <a:r>
              <a:rPr lang="ru-RU" sz="1300" b="1" dirty="0" smtClean="0">
                <a:solidFill>
                  <a:srgbClr val="404040"/>
                </a:solidFill>
              </a:rPr>
              <a:t>импорте</a:t>
            </a:r>
            <a:r>
              <a:rPr lang="ru-RU" sz="1300" dirty="0" smtClean="0">
                <a:solidFill>
                  <a:srgbClr val="404040"/>
                </a:solidFill>
              </a:rPr>
              <a:t> (в </a:t>
            </a:r>
            <a:r>
              <a:rPr lang="ru-RU" sz="1300" dirty="0"/>
              <a:t>случае возврата денежных средств при неисполнении или исполнении не в полном объеме нерезидентом своих </a:t>
            </a:r>
            <a:r>
              <a:rPr lang="ru-RU" sz="1300" dirty="0" smtClean="0"/>
              <a:t>обязательств</a:t>
            </a:r>
            <a:r>
              <a:rPr lang="ru-RU" sz="1300" dirty="0"/>
              <a:t>)</a:t>
            </a:r>
            <a:r>
              <a:rPr lang="ru-RU" sz="1300" dirty="0" smtClean="0"/>
              <a:t>.</a:t>
            </a:r>
            <a:endParaRPr lang="ru-RU" sz="13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3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srgbClr val="404040"/>
                </a:solidFill>
              </a:rPr>
              <a:t>Определен перечень случаев</a:t>
            </a:r>
            <a:r>
              <a:rPr lang="ru-RU" sz="1300" dirty="0" smtClean="0">
                <a:solidFill>
                  <a:srgbClr val="404040"/>
                </a:solidFill>
              </a:rPr>
              <a:t>, </a:t>
            </a:r>
            <a:r>
              <a:rPr lang="ru-RU" sz="1300" dirty="0" smtClean="0"/>
              <a:t>когда ЮЛ резиденты при </a:t>
            </a:r>
            <a:r>
              <a:rPr lang="ru-RU" sz="1300" dirty="0"/>
              <a:t>экспорте, импорте </a:t>
            </a:r>
            <a:r>
              <a:rPr lang="ru-RU" sz="1300" dirty="0" smtClean="0"/>
              <a:t>вправе</a:t>
            </a:r>
            <a:r>
              <a:rPr lang="ru-RU" sz="1300" dirty="0"/>
              <a:t>, если иное не установлено налоговым законодательством, </a:t>
            </a:r>
            <a:r>
              <a:rPr lang="ru-RU" sz="1300" b="1" dirty="0">
                <a:solidFill>
                  <a:srgbClr val="D24726"/>
                </a:solidFill>
              </a:rPr>
              <a:t>не зачислять на свои счета</a:t>
            </a:r>
            <a:r>
              <a:rPr lang="ru-RU" sz="1300" dirty="0"/>
              <a:t>, открытые в банках </a:t>
            </a:r>
            <a:r>
              <a:rPr lang="ru-RU" sz="1300" dirty="0" smtClean="0"/>
              <a:t>РБ, </a:t>
            </a:r>
            <a:r>
              <a:rPr lang="ru-RU" sz="1300" dirty="0"/>
              <a:t>белорусские рубли и (или) иностранную </a:t>
            </a:r>
            <a:r>
              <a:rPr lang="ru-RU" sz="1300" dirty="0" smtClean="0"/>
              <a:t>валюту </a:t>
            </a:r>
            <a:r>
              <a:rPr lang="ru-RU" sz="1300" dirty="0">
                <a:solidFill>
                  <a:srgbClr val="404040"/>
                </a:solidFill>
              </a:rPr>
              <a:t>(</a:t>
            </a:r>
            <a:r>
              <a:rPr lang="ru-RU" sz="1300" i="1" dirty="0" smtClean="0">
                <a:solidFill>
                  <a:srgbClr val="404040"/>
                </a:solidFill>
              </a:rPr>
              <a:t>п.2. </a:t>
            </a:r>
            <a:r>
              <a:rPr lang="ru-RU" sz="1300" i="1" dirty="0">
                <a:solidFill>
                  <a:srgbClr val="404040"/>
                </a:solidFill>
              </a:rPr>
              <a:t>Статья 19</a:t>
            </a:r>
            <a:r>
              <a:rPr lang="ru-RU" sz="1300" dirty="0" smtClean="0">
                <a:solidFill>
                  <a:srgbClr val="404040"/>
                </a:solidFill>
              </a:rPr>
              <a:t>).</a:t>
            </a:r>
            <a:r>
              <a:rPr lang="ru-RU" sz="1300" dirty="0" smtClean="0"/>
              <a:t> </a:t>
            </a:r>
            <a:endParaRPr lang="en-US" sz="13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1" dirty="0" smtClean="0">
              <a:solidFill>
                <a:srgbClr val="D24726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404040"/>
                </a:solidFill>
              </a:rPr>
              <a:t>Срок репатриации </a:t>
            </a:r>
            <a:r>
              <a:rPr lang="ru-RU" sz="1300" dirty="0"/>
              <a:t>определяется резидентом по валютным договорам, предусматривающим экспорт, импорт, в соответствии с которыми юридическое лицо - резидент исполняет свои обязательства </a:t>
            </a:r>
            <a:r>
              <a:rPr lang="ru-RU" sz="1300" b="1" dirty="0">
                <a:solidFill>
                  <a:srgbClr val="D24726"/>
                </a:solidFill>
              </a:rPr>
              <a:t>до исполнения обязательств нерезидентом</a:t>
            </a:r>
            <a:r>
              <a:rPr lang="ru-RU" sz="1300" dirty="0"/>
              <a:t>, в следующем </a:t>
            </a:r>
            <a:r>
              <a:rPr lang="ru-RU" sz="1300" dirty="0" smtClean="0"/>
              <a:t>порядке:</a:t>
            </a:r>
            <a:endParaRPr lang="ru-RU" sz="1300" dirty="0" smtClean="0">
              <a:solidFill>
                <a:srgbClr val="40404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300" dirty="0" smtClean="0"/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srgbClr val="404040"/>
                </a:solidFill>
              </a:rPr>
              <a:t>по договорам экспорта</a:t>
            </a:r>
            <a:r>
              <a:rPr lang="ru-RU" sz="1300" dirty="0" smtClean="0">
                <a:solidFill>
                  <a:srgbClr val="404040"/>
                </a:solidFill>
              </a:rPr>
              <a:t> – путем прибавления к сроку по оплате периода, который согласно предусмотренным ВД условиям расчетов необходим для осуществления банками, иностранными банками платежа и перевода денежных средств;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srgbClr val="404040"/>
                </a:solidFill>
              </a:rPr>
              <a:t>по договорам импорта </a:t>
            </a:r>
            <a:r>
              <a:rPr lang="ru-RU" sz="1300" dirty="0" smtClean="0">
                <a:solidFill>
                  <a:srgbClr val="404040"/>
                </a:solidFill>
              </a:rPr>
              <a:t>- </a:t>
            </a:r>
            <a:r>
              <a:rPr lang="ru-RU" sz="1300" dirty="0">
                <a:solidFill>
                  <a:srgbClr val="404040"/>
                </a:solidFill>
              </a:rPr>
              <a:t>путем прибавления к сроку по возврату денежных средств, полученных ранее, периода, который согласно предусмотренным </a:t>
            </a:r>
            <a:r>
              <a:rPr lang="ru-RU" sz="1300" dirty="0" smtClean="0">
                <a:solidFill>
                  <a:srgbClr val="404040"/>
                </a:solidFill>
              </a:rPr>
              <a:t>ВД условиям </a:t>
            </a:r>
            <a:r>
              <a:rPr lang="ru-RU" sz="1300" dirty="0">
                <a:solidFill>
                  <a:srgbClr val="404040"/>
                </a:solidFill>
              </a:rPr>
              <a:t>расчетов необходим для осуществления банками, иностранными банками платежа и перевода денежных </a:t>
            </a:r>
            <a:r>
              <a:rPr lang="ru-RU" sz="1300" dirty="0" smtClean="0">
                <a:solidFill>
                  <a:srgbClr val="404040"/>
                </a:solidFill>
              </a:rPr>
              <a:t>средств.</a:t>
            </a:r>
            <a:endParaRPr lang="ru-RU" sz="1300" dirty="0">
              <a:solidFill>
                <a:srgbClr val="40404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79" y="1431009"/>
            <a:ext cx="3788229" cy="2404831"/>
          </a:xfrm>
          <a:prstGeom prst="rect">
            <a:avLst/>
          </a:prstGeom>
          <a:effectLst>
            <a:softEdge rad="825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219404" y="4001303"/>
            <a:ext cx="45539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rgbClr val="404040"/>
                </a:solidFill>
              </a:rPr>
              <a:t>Выручка</a:t>
            </a:r>
            <a:r>
              <a:rPr lang="ru-RU" sz="1300" dirty="0">
                <a:solidFill>
                  <a:srgbClr val="404040"/>
                </a:solidFill>
              </a:rPr>
              <a:t>, подлежащая репатриации, и зачисленные в срок репатриации на счета юридических лиц - резидентов, открытые в иностранных банках, должна быть переведена на счета этих юридических лиц - резидентов, открытые в банках Республики Беларусь, </a:t>
            </a:r>
            <a:r>
              <a:rPr lang="ru-RU" sz="1300" b="1" dirty="0">
                <a:solidFill>
                  <a:srgbClr val="D24726"/>
                </a:solidFill>
              </a:rPr>
              <a:t>в течение пяти рабочих дней с даты их </a:t>
            </a:r>
            <a:r>
              <a:rPr lang="ru-RU" sz="1300" b="1" dirty="0" smtClean="0">
                <a:solidFill>
                  <a:srgbClr val="D24726"/>
                </a:solidFill>
              </a:rPr>
              <a:t>зачисления </a:t>
            </a:r>
            <a:r>
              <a:rPr lang="ru-RU" sz="1300" dirty="0" smtClean="0">
                <a:solidFill>
                  <a:srgbClr val="404040"/>
                </a:solidFill>
              </a:rPr>
              <a:t>(</a:t>
            </a:r>
            <a:r>
              <a:rPr lang="ru-RU" sz="1300" i="1" dirty="0">
                <a:solidFill>
                  <a:srgbClr val="404040"/>
                </a:solidFill>
              </a:rPr>
              <a:t>п.3. Статья 19</a:t>
            </a:r>
            <a:r>
              <a:rPr lang="ru-RU" sz="1300" dirty="0">
                <a:solidFill>
                  <a:srgbClr val="404040"/>
                </a:solidFill>
              </a:rPr>
              <a:t>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3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300" dirty="0" smtClean="0">
              <a:solidFill>
                <a:srgbClr val="40404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rgbClr val="404040"/>
                </a:solidFill>
              </a:rPr>
              <a:t>Период</a:t>
            </a:r>
            <a:r>
              <a:rPr lang="ru-RU" sz="1300" dirty="0">
                <a:solidFill>
                  <a:srgbClr val="404040"/>
                </a:solidFill>
              </a:rPr>
              <a:t>, необходимый для осуществления банками, иностранными банками платежа и перевода денежных средств, </a:t>
            </a:r>
            <a:r>
              <a:rPr lang="ru-RU" sz="1300" b="1" dirty="0">
                <a:solidFill>
                  <a:srgbClr val="D24726"/>
                </a:solidFill>
              </a:rPr>
              <a:t>не должен превышать 30 календарных </a:t>
            </a:r>
            <a:r>
              <a:rPr lang="ru-RU" sz="1300" b="1" dirty="0" smtClean="0">
                <a:solidFill>
                  <a:srgbClr val="D24726"/>
                </a:solidFill>
              </a:rPr>
              <a:t>дней</a:t>
            </a:r>
            <a:r>
              <a:rPr lang="ru-RU" sz="1300" dirty="0"/>
              <a:t>.</a:t>
            </a:r>
          </a:p>
        </p:txBody>
      </p:sp>
      <p:cxnSp>
        <p:nvCxnSpPr>
          <p:cNvPr id="6" name="Прямая соединительная линия 5" descr="Светло-серая линия, разделяющая текст и изображения трансформации"/>
          <p:cNvCxnSpPr/>
          <p:nvPr/>
        </p:nvCxnSpPr>
        <p:spPr>
          <a:xfrm>
            <a:off x="7060676" y="1554986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37" y="2431653"/>
            <a:ext cx="3595336" cy="3288837"/>
          </a:xfrm>
          <a:prstGeom prst="rect">
            <a:avLst/>
          </a:prstGeom>
          <a:effectLst>
            <a:softEdge rad="762000"/>
          </a:effectLst>
        </p:spPr>
      </p:pic>
      <p:sp>
        <p:nvSpPr>
          <p:cNvPr id="6" name="Заголовок 5"/>
          <p:cNvSpPr>
            <a:spLocks noGrp="1"/>
          </p:cNvSpPr>
          <p:nvPr>
            <p:ph type="title"/>
          </p:nvPr>
        </p:nvSpPr>
        <p:spPr>
          <a:xfrm>
            <a:off x="521207" y="448056"/>
            <a:ext cx="7473262" cy="64008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Введение валютных ограничений (Статья 7. </a:t>
            </a:r>
            <a:r>
              <a:rPr lang="ru-RU" dirty="0" smtClean="0"/>
              <a:t>Закона)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Объект 17"/>
          <p:cNvSpPr txBox="1">
            <a:spLocks/>
          </p:cNvSpPr>
          <p:nvPr/>
        </p:nvSpPr>
        <p:spPr>
          <a:xfrm>
            <a:off x="541609" y="1296100"/>
            <a:ext cx="9769340" cy="4216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41609" y="1296100"/>
            <a:ext cx="11140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В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случае угрозы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экономической безопасности РБ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и (или) стабильности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финансовой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системы РБ, </a:t>
            </a:r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на </a:t>
            </a:r>
            <a:r>
              <a:rPr lang="ru-RU" sz="1300" b="1" dirty="0">
                <a:solidFill>
                  <a:srgbClr val="404040"/>
                </a:solidFill>
                <a:latin typeface="Segoe UI (Основной текст) (Основной текст)"/>
              </a:rPr>
              <a:t>срок не более 1 </a:t>
            </a:r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года могут быть введены следующие валютные ограничения НБ РБ совместно с Совмином РБ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:</a:t>
            </a:r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2472" y="2431653"/>
            <a:ext cx="644745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установление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запрета на проведение валютных и валютно-обменных операций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;</a:t>
            </a:r>
          </a:p>
          <a:p>
            <a:pPr algn="just"/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установление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лимитов на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объемы/ количество/ сроки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проведения валютных и валютно-обменных операций, валюты платежа, резервирование части, всей суммы или суммы, кратной всей сумме проводимой валютной операции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;</a:t>
            </a:r>
          </a:p>
          <a:p>
            <a:pPr algn="just"/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требование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получения специальных разрешений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НБ РБ на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проведение валютных операций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;</a:t>
            </a:r>
          </a:p>
          <a:p>
            <a:pPr algn="just"/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требование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обязательной продажи полученной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ЮЛ резидентами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иностранной валюты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;</a:t>
            </a:r>
          </a:p>
          <a:p>
            <a:pPr algn="just"/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ограничения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по открытию и ведению резидентами счетов в иностранных банках.</a:t>
            </a:r>
          </a:p>
          <a:p>
            <a:pPr algn="just"/>
            <a:endParaRPr lang="ru-RU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616456" y="1162431"/>
            <a:ext cx="11118343" cy="640080"/>
          </a:xfrm>
        </p:spPr>
        <p:txBody>
          <a:bodyPr rtlCol="0">
            <a:noAutofit/>
          </a:bodyPr>
          <a:lstStyle/>
          <a:p>
            <a:r>
              <a:rPr lang="ru-RU" sz="2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№363/13 от 07.07.2022 «О проведении ЮД резидентами операций с экспортом»</a:t>
            </a:r>
            <a:br>
              <a:rPr lang="ru-RU" sz="25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№392/7 от 06.07.2021 «О проведении валютных операций»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6456" y="2462454"/>
            <a:ext cx="52187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D24726"/>
                </a:solidFill>
                <a:latin typeface="Segoe UI (Основной текст) (Основной текст)"/>
              </a:rPr>
              <a:t>С </a:t>
            </a:r>
            <a:r>
              <a:rPr lang="ru-RU" sz="1300" b="1" dirty="0" smtClean="0">
                <a:solidFill>
                  <a:srgbClr val="D24726"/>
                </a:solidFill>
                <a:latin typeface="Segoe UI (Основной текст) (Основной текст)"/>
              </a:rPr>
              <a:t>10.06.2022 </a:t>
            </a:r>
            <a:r>
              <a:rPr lang="ru-RU" sz="1300" b="1" dirty="0">
                <a:solidFill>
                  <a:srgbClr val="D24726"/>
                </a:solidFill>
                <a:latin typeface="Segoe UI (Основной текст) (Основной текст)"/>
              </a:rPr>
              <a:t>по 31 декабря 2023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ЮЛ резиденты могут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принимать наличную иностранную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валюту </a:t>
            </a:r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(доллары </a:t>
            </a:r>
            <a:r>
              <a:rPr lang="ru-RU" sz="1300" b="1" dirty="0">
                <a:solidFill>
                  <a:srgbClr val="404040"/>
                </a:solidFill>
                <a:latin typeface="Segoe UI (Основной текст) (Основной текст)"/>
              </a:rPr>
              <a:t>США, евро, китайские юани)</a:t>
            </a:r>
            <a:r>
              <a:rPr lang="ru-RU" sz="1300" b="1" dirty="0">
                <a:solidFill>
                  <a:srgbClr val="D24726"/>
                </a:solidFill>
                <a:latin typeface="Segoe UI (Основной текст) (Основной текст)"/>
              </a:rPr>
              <a:t>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от нерезидентов при проведении операций, связанных с экспортом.</a:t>
            </a:r>
            <a:endParaRPr lang="ru-RU" sz="1300" dirty="0" smtClean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/>
            <a:endParaRPr lang="ru-RU" sz="1300" dirty="0" smtClean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/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Экспортеры-резиденты могут получать наличную валюту от указанных нерезидентов </a:t>
            </a:r>
            <a:r>
              <a:rPr lang="ru-RU" sz="1300" b="1" dirty="0">
                <a:solidFill>
                  <a:srgbClr val="404040"/>
                </a:solidFill>
                <a:latin typeface="Segoe UI (Основной текст) (Основной текст)"/>
              </a:rPr>
              <a:t>на территории Республики Беларусь и за границей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. Наличная иностранная валюта, полученная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ЮЛ резидентом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на территории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РБ,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а также за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её пределами и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ввезенная на территорию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РБ,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подлежит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сдаче </a:t>
            </a:r>
            <a:r>
              <a:rPr lang="ru-RU" sz="1300" b="1" dirty="0">
                <a:solidFill>
                  <a:srgbClr val="404040"/>
                </a:solidFill>
                <a:latin typeface="Segoe UI (Основной текст) (Основной текст)"/>
              </a:rPr>
              <a:t>не позднее рабочего дня, следующего за днем ее получения на территории (ввоза на территорию) </a:t>
            </a:r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РБ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:</a:t>
            </a:r>
          </a:p>
          <a:p>
            <a:pPr algn="just"/>
            <a:endParaRPr lang="ru-RU" sz="1300" dirty="0" smtClean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кассу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ЮЛ резидента;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работникам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службы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инкассации;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в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обслуживающий банк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РБ,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его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подразделение;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иной </a:t>
            </a:r>
            <a:r>
              <a:rPr lang="ru-RU" sz="1300" dirty="0">
                <a:solidFill>
                  <a:srgbClr val="404040"/>
                </a:solidFill>
                <a:latin typeface="Segoe UI (Основной текст) (Основной текст)"/>
              </a:rPr>
              <a:t>банк </a:t>
            </a: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РБ </a:t>
            </a:r>
          </a:p>
          <a:p>
            <a:pPr algn="just"/>
            <a:endParaRPr lang="ru-RU" sz="1300" dirty="0" smtClean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/>
            <a:r>
              <a:rPr lang="ru-RU" sz="1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№363/13 </a:t>
            </a:r>
            <a:r>
              <a:rPr lang="ru-RU" sz="1400" i="1" dirty="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 </a:t>
            </a:r>
            <a:r>
              <a:rPr lang="ru-RU" sz="1400" i="1" dirty="0" smtClean="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07.07.2022 г.</a:t>
            </a:r>
            <a:endParaRPr 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5336" y="2462454"/>
            <a:ext cx="532192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solidFill>
                  <a:srgbClr val="404040"/>
                </a:solidFill>
              </a:rPr>
              <a:t>Д</a:t>
            </a:r>
            <a:r>
              <a:rPr lang="ru-RU" sz="1300" dirty="0" smtClean="0">
                <a:solidFill>
                  <a:srgbClr val="404040"/>
                </a:solidFill>
              </a:rPr>
              <a:t>о </a:t>
            </a:r>
            <a:r>
              <a:rPr lang="ru-RU" sz="1300" b="1" dirty="0">
                <a:solidFill>
                  <a:srgbClr val="D24726"/>
                </a:solidFill>
              </a:rPr>
              <a:t>1 января 2025 г. </a:t>
            </a:r>
            <a:r>
              <a:rPr lang="ru-RU" sz="1300" b="1" dirty="0">
                <a:solidFill>
                  <a:srgbClr val="404040"/>
                </a:solidFill>
              </a:rPr>
              <a:t>разрешается использование иностранной валюты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smtClean="0">
                <a:solidFill>
                  <a:srgbClr val="404040"/>
                </a:solidFill>
              </a:rPr>
              <a:t>ЮЛ резидентами</a:t>
            </a:r>
            <a:r>
              <a:rPr lang="ru-RU" sz="1300" dirty="0">
                <a:solidFill>
                  <a:srgbClr val="404040"/>
                </a:solidFill>
              </a:rPr>
              <a:t>, индивидуальными предпринимателями - резидентами при проведении расчетов с </a:t>
            </a:r>
            <a:r>
              <a:rPr lang="ru-RU" sz="1300" dirty="0" smtClean="0">
                <a:solidFill>
                  <a:srgbClr val="404040"/>
                </a:solidFill>
              </a:rPr>
              <a:t>ЮЛ резидентами</a:t>
            </a:r>
            <a:r>
              <a:rPr lang="ru-RU" sz="1300" dirty="0">
                <a:solidFill>
                  <a:srgbClr val="404040"/>
                </a:solidFill>
              </a:rPr>
              <a:t>, индивидуальными предпринимателями - резидентами, осуществляющими транспортную и (или) транспортно-экспедиционную деятельность, за перевозку и (или) экспедирование грузов за пределы и из-за пределов </a:t>
            </a:r>
            <a:r>
              <a:rPr lang="ru-RU" sz="1300" dirty="0" smtClean="0">
                <a:solidFill>
                  <a:srgbClr val="404040"/>
                </a:solidFill>
              </a:rPr>
              <a:t>РБ, </a:t>
            </a:r>
            <a:r>
              <a:rPr lang="ru-RU" sz="1300" dirty="0">
                <a:solidFill>
                  <a:srgbClr val="404040"/>
                </a:solidFill>
              </a:rPr>
              <a:t>за пределами </a:t>
            </a:r>
            <a:r>
              <a:rPr lang="ru-RU" sz="1300" dirty="0" smtClean="0">
                <a:solidFill>
                  <a:srgbClr val="404040"/>
                </a:solidFill>
              </a:rPr>
              <a:t>РБ, </a:t>
            </a:r>
            <a:r>
              <a:rPr lang="ru-RU" sz="1300" dirty="0">
                <a:solidFill>
                  <a:srgbClr val="404040"/>
                </a:solidFill>
              </a:rPr>
              <a:t>при транзите через территорию </a:t>
            </a:r>
            <a:r>
              <a:rPr lang="ru-RU" sz="1300" dirty="0" smtClean="0">
                <a:solidFill>
                  <a:srgbClr val="404040"/>
                </a:solidFill>
              </a:rPr>
              <a:t>РБ.</a:t>
            </a:r>
          </a:p>
          <a:p>
            <a:pPr algn="just"/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algn="just"/>
            <a:r>
              <a:rPr lang="ru-RU" sz="1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№392/7 от </a:t>
            </a:r>
            <a:r>
              <a:rPr lang="ru-RU" sz="1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06.07.2021 г.</a:t>
            </a:r>
            <a:endParaRPr lang="ru-RU" sz="1300" i="1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  <p:cxnSp>
        <p:nvCxnSpPr>
          <p:cNvPr id="6" name="Прямая соединительная линия 5" descr="Светло-серая линия, разделяющая текст и изображения трансформации"/>
          <p:cNvCxnSpPr/>
          <p:nvPr/>
        </p:nvCxnSpPr>
        <p:spPr>
          <a:xfrm flipH="1">
            <a:off x="6140709" y="2549341"/>
            <a:ext cx="16064" cy="3734987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371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616456" y="1162431"/>
            <a:ext cx="11118343" cy="640080"/>
          </a:xfrm>
        </p:spPr>
        <p:txBody>
          <a:bodyPr rtlCol="0">
            <a:noAutofit/>
          </a:bodyPr>
          <a:lstStyle/>
          <a:p>
            <a:r>
              <a:rPr lang="ru-RU" sz="2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№37 от 12.02.2021 </a:t>
            </a:r>
            <a:br>
              <a:rPr lang="ru-RU" sz="25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5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«О регистрации резидентами валютных договоров»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6070" y="2462454"/>
            <a:ext cx="104863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Определяет: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Порядок регистрации резидентами ВД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Перечень валютных операций, при проведении которых ВД подлежит регистрации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Предельный размер суммы обязательств по ВД, при превышении которого ВД подлежит регистрации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404040"/>
                </a:solidFill>
                <a:latin typeface="Segoe UI (Основной текст) (Основной текст)"/>
              </a:rPr>
              <a:t>Порядок предоставления резидентами документов и иной информации об исполнении обязательств по зарегистрированным ВД.</a:t>
            </a:r>
            <a:endParaRPr lang="ru-RU" sz="1300" dirty="0">
              <a:solidFill>
                <a:srgbClr val="404040"/>
              </a:solidFill>
              <a:latin typeface="Segoe UI (Основной текст) (Основной текст)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37" y="4136571"/>
            <a:ext cx="8238309" cy="2255521"/>
          </a:xfrm>
          <a:prstGeom prst="rect">
            <a:avLst/>
          </a:prstGeom>
          <a:effectLst>
            <a:softEdge rad="584200"/>
          </a:effectLst>
        </p:spPr>
      </p:pic>
    </p:spTree>
    <p:extLst>
      <p:ext uri="{BB962C8B-B14F-4D97-AF65-F5344CB8AC3E}">
        <p14:creationId xmlns:p14="http://schemas.microsoft.com/office/powerpoint/2010/main" val="179675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54_TF10001108" id="{AD03B7F0-D966-4354-AC03-7A90B59AFB51}" vid="{C94E022A-E681-4920-85C8-04125627F5A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purl.org/dc/terms/"/>
    <ds:schemaRef ds:uri="http://www.w3.org/XML/1998/namespace"/>
    <ds:schemaRef ds:uri="http://purl.org/dc/elements/1.1/"/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Добро пожаловать в PowerPoint</Template>
  <TotalTime>0</TotalTime>
  <Words>3829</Words>
  <Application>Microsoft Office PowerPoint</Application>
  <PresentationFormat>Широкоэкранный</PresentationFormat>
  <Paragraphs>271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Noto Sans</vt:lpstr>
      <vt:lpstr>Segoe UI</vt:lpstr>
      <vt:lpstr>Segoe UI (Основной текст) (Основной текст)</vt:lpstr>
      <vt:lpstr>Segoe UI Light</vt:lpstr>
      <vt:lpstr>Times New Roman</vt:lpstr>
      <vt:lpstr>Wingdings</vt:lpstr>
      <vt:lpstr>WelcomeDoc</vt:lpstr>
      <vt:lpstr>Валютное законодательство!</vt:lpstr>
      <vt:lpstr>Основные акты законодательства в сфере валютного контроля и регулирования</vt:lpstr>
      <vt:lpstr>Закон о валютном регулировании и валютном контроле от 22.07.2003 г. № 226-3</vt:lpstr>
      <vt:lpstr>Правила проведения валютных операций (глава 3 Закона)</vt:lpstr>
      <vt:lpstr>Обязанности резидентов и нерезидентов при проведении валютных операций (статья 8 Закона)</vt:lpstr>
      <vt:lpstr>Репатриация. Особенности проведения юридическими лицами - резидентами операций, связанных с экспортом, импортом (статья 19 Закона)</vt:lpstr>
      <vt:lpstr>Введение валютных ограничений (Статья 7. Закона)</vt:lpstr>
      <vt:lpstr>Постановление №363/13 от 07.07.2022 «О проведении ЮД резидентами операций с экспортом» Постановление №392/7 от 06.07.2021 «О проведении валютных операций»</vt:lpstr>
      <vt:lpstr>Постановление №37 от 12.02.2021  «О регистрации резидентами валютных договоров»</vt:lpstr>
      <vt:lpstr>Постановление №37 от 12.02.2021  «О регистрации резидентами валютных договоров»</vt:lpstr>
      <vt:lpstr>Постановление №37 от 12.02.2021  «О регистрации резидентами валютных договоров»</vt:lpstr>
      <vt:lpstr>Постановление №37 от 12.02.2021  «О регистрации резидентами валютных договоров»</vt:lpstr>
      <vt:lpstr>Веб-портал Национального банка Республики Беларусь</vt:lpstr>
      <vt:lpstr>Веб-портал Национального банка Республики Беларусь</vt:lpstr>
      <vt:lpstr>Регистрация и сопровождение валютных договоров Банком</vt:lpstr>
      <vt:lpstr>Ответственность резидентов Кодекс Республики Беларусь от 06.01.2021 №91-З «Кодекс РБ об административных правонарушениях»</vt:lpstr>
      <vt:lpstr>Постановление НБ РБ №141 от 28.05.2021 г.  «О порядке проведения валютно-обменных операций»</vt:lpstr>
      <vt:lpstr>Постановление НБ РБ №147 от 31.05.2021 г.  «О проведении валютных операций»</vt:lpstr>
      <vt:lpstr>Порядок предоставления резидентами информации о проводимых ВО (п.11 глава 4 Инструкции)</vt:lpstr>
      <vt:lpstr>Указ Президента НБ РБ №178 от 27.03.2008 г. «О порядке исполнения внешнеторговых договоров»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2023-09-28T06:51:48Z</dcterms:created>
  <dcterms:modified xsi:type="dcterms:W3CDTF">2023-10-23T08:36:03Z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